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8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9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0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1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3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2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6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27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28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29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30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667" r:id="rId5"/>
    <p:sldId id="1801" r:id="rId6"/>
    <p:sldId id="1281" r:id="rId7"/>
    <p:sldId id="1802" r:id="rId8"/>
    <p:sldId id="1756" r:id="rId9"/>
    <p:sldId id="1750" r:id="rId10"/>
    <p:sldId id="1751" r:id="rId11"/>
    <p:sldId id="1284" r:id="rId12"/>
    <p:sldId id="1280" r:id="rId13"/>
    <p:sldId id="1753" r:id="rId14"/>
    <p:sldId id="1754" r:id="rId15"/>
    <p:sldId id="1310" r:id="rId16"/>
    <p:sldId id="1755" r:id="rId17"/>
    <p:sldId id="1337" r:id="rId18"/>
    <p:sldId id="1260" r:id="rId19"/>
    <p:sldId id="1266" r:id="rId20"/>
    <p:sldId id="1267" r:id="rId21"/>
    <p:sldId id="1763" r:id="rId22"/>
    <p:sldId id="1769" r:id="rId23"/>
    <p:sldId id="1772" r:id="rId24"/>
    <p:sldId id="1810" r:id="rId25"/>
    <p:sldId id="1776" r:id="rId26"/>
    <p:sldId id="1778" r:id="rId27"/>
    <p:sldId id="1780" r:id="rId28"/>
    <p:sldId id="1782" r:id="rId29"/>
    <p:sldId id="1784" r:id="rId30"/>
    <p:sldId id="1785" r:id="rId31"/>
    <p:sldId id="1811" r:id="rId32"/>
    <p:sldId id="1787" r:id="rId33"/>
    <p:sldId id="1791" r:id="rId34"/>
    <p:sldId id="1795" r:id="rId35"/>
    <p:sldId id="1796" r:id="rId36"/>
    <p:sldId id="1798" r:id="rId37"/>
    <p:sldId id="1799" r:id="rId38"/>
    <p:sldId id="267" r:id="rId39"/>
  </p:sldIdLst>
  <p:sldSz cx="18288000" cy="10287000"/>
  <p:notesSz cx="6858000" cy="9144000"/>
  <p:embeddedFontLst>
    <p:embeddedFont>
      <p:font typeface="Aptos" panose="020B000402020202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Tenorite" pitchFamily="2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EA7B5E-6C2E-6FD0-7732-BB8F1A981C44}" name="Paula  Cañas" initials="PC" userId="S::paula.canas@gad3.com::8a4614dd-5835-4f0a-8c16-21dbd149388b" providerId="AD"/>
  <p188:author id="{DD36C461-6222-7516-3C51-3D92C4DB0C41}" name="Felix  Puebla" initials="FP" userId="S::felix.puebla@gad3.com::211bfc23-e1bd-420b-ad18-a5761aae5945" providerId="AD"/>
  <p188:author id="{76C8F478-40FA-4D81-F72C-B3251930A937}" name="Belen Izquierdo" initials="BI" userId="S::belen.izquierdo@gad3.com::841784d9-3bf2-4b2e-8dea-05c5699ce6a2" providerId="AD"/>
  <p188:author id="{299CEA7E-F911-AFA6-94FE-8CE6453C835C}" name="Beatriz  Losada" initials="BL" userId="S::beatriz.losada@gad3.com::55dbb46f-849e-4a1e-9739-4176c0b40db8" providerId="AD"/>
  <p188:author id="{A1EADBA7-768B-7BB8-1B8B-777531CAD508}" name="María Hernández" initials="MH" userId="S::maria.hernandez@gad3.com::907ceb87-ed80-42fc-bccc-538b4404b85d" providerId="AD"/>
  <p188:author id="{D2A266B3-2905-C5EC-D2AB-9B4339655905}" name="Elvira Maisto" initials="EM" userId="S::elvira.maisto@gad3.com::b9dc5d39-b04d-4f86-acbe-9c3839b5f194" providerId="AD"/>
  <p188:author id="{A0D6E6BA-9F89-EB3A-0004-81FB79719BAB}" name="Sara Morais" initials="SM" userId="S::sara.morais@gad3.com::fba7d628-4c63-4b9a-ba72-59d222e815e9" providerId="AD"/>
  <p188:author id="{D8958FD1-28AB-E242-FC27-2592C916A9BF}" name="Jorge Jiménez" initials="JJ" userId="S::jorge.jimenez@gad3.com::9cbbdaab-73ec-4a53-94fc-779addf8bb5c" providerId="AD"/>
  <p188:author id="{701EF3D6-9F81-B6CC-B2F2-CC91C9897C0D}" name="Isaac Casares" initials="IC" userId="S::isaac.casares@gad3.com::fb75b86d-196e-478c-a284-7296090f38ba" providerId="AD"/>
  <p188:author id="{3F33F6E7-7645-496B-6626-EF2A7151F568}" name="Usuario invitado" initials="Ui" userId="S::urn:spo:anon#724403717d8111621601b36a1cc83f8761fff008a2b7d0ddfcccfd7ea147073e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24C"/>
    <a:srgbClr val="7DBEB8"/>
    <a:srgbClr val="14469C"/>
    <a:srgbClr val="6B9997"/>
    <a:srgbClr val="74A9CF"/>
    <a:srgbClr val="DFC27D"/>
    <a:srgbClr val="95B3D7"/>
    <a:srgbClr val="F58383"/>
    <a:srgbClr val="069E8C"/>
    <a:srgbClr val="BDB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 autoAdjust="0"/>
    <p:restoredTop sz="96272" autoAdjust="0"/>
  </p:normalViewPr>
  <p:slideViewPr>
    <p:cSldViewPr snapToGrid="0">
      <p:cViewPr varScale="1">
        <p:scale>
          <a:sx n="72" d="100"/>
          <a:sy n="72" d="100"/>
        </p:scale>
        <p:origin x="256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87483101501987E-3"/>
          <c:y val="0.29359028843480373"/>
          <c:w val="0.99606119203600407"/>
          <c:h val="0.545444267880000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18-23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F45-4E89-9348-DA95228A607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45-4E89-9348-DA95228A60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F45-4E89-9348-DA95228A607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45-4E89-9348-DA95228A607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5-4E89-9348-DA95228A60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Hoja1!$B$2</c:f>
              <c:numCache>
                <c:formatCode>0%</c:formatCode>
                <c:ptCount val="1"/>
                <c:pt idx="0">
                  <c:v>0.47294191287216242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45-4E89-9348-DA95228A607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24-29</c:v>
                </c:pt>
              </c:strCache>
            </c:strRef>
          </c:tx>
          <c:spPr>
            <a:solidFill>
              <a:srgbClr val="349D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cat>
          <c:val>
            <c:numRef>
              <c:f>Hoja1!$B$3</c:f>
              <c:numCache>
                <c:formatCode>0%</c:formatCode>
                <c:ptCount val="1"/>
                <c:pt idx="0">
                  <c:v>0.52705808712783753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F1-4449-8953-0C80753C1C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102686879"/>
        <c:axId val="102697695"/>
      </c:barChart>
      <c:catAx>
        <c:axId val="102686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349DC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26087095822881129"/>
          <c:y val="6.8370341142351548E-2"/>
          <c:w val="0.5783504984785931"/>
          <c:h val="0.11970794875676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51737182493309E-3"/>
          <c:y val="7.2478826212291458E-2"/>
          <c:w val="0.99606119203600407"/>
          <c:h val="0.60473358240446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B-47EF-8ECA-AB1CE566FC51}"/>
              </c:ext>
            </c:extLst>
          </c:dPt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B-47EF-8ECA-AB1CE566FC51}"/>
              </c:ext>
            </c:extLst>
          </c:dPt>
          <c:dPt>
            <c:idx val="5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B-47EF-8ECA-AB1CE566FC51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069E8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55B-47EF-8ECA-AB1CE566F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069E8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0.5049668874172194</c:v>
                </c:pt>
                <c:pt idx="1">
                  <c:v>0.82499999999999329</c:v>
                </c:pt>
                <c:pt idx="2">
                  <c:v>0.51570247933884195</c:v>
                </c:pt>
                <c:pt idx="3">
                  <c:v>0.91641791044776122</c:v>
                </c:pt>
                <c:pt idx="4">
                  <c:v>0.58745874587458136</c:v>
                </c:pt>
                <c:pt idx="5">
                  <c:v>0.84499999999999997</c:v>
                </c:pt>
                <c:pt idx="6">
                  <c:v>0.4792013311148085</c:v>
                </c:pt>
                <c:pt idx="7">
                  <c:v>0.63349917081260498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B-47EF-8ECA-AB1CE566F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537139895164E-2"/>
          <c:y val="0.19107759736965257"/>
          <c:w val="0.2840230551429721"/>
          <c:h val="0.7426281968762352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01665E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568C-4CEE-8780-CD62C4AEFA6F}"/>
              </c:ext>
            </c:extLst>
          </c:dPt>
          <c:dPt>
            <c:idx val="1"/>
            <c:bubble3D val="0"/>
            <c:spPr>
              <a:solidFill>
                <a:srgbClr val="DFC2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C-4CEE-8780-CD62C4AEFA6F}"/>
              </c:ext>
            </c:extLst>
          </c:dPt>
          <c:dPt>
            <c:idx val="2"/>
            <c:bubble3D val="0"/>
            <c:spPr>
              <a:solidFill>
                <a:srgbClr val="8C51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C-4CEE-8780-CD62C4AEFA6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68C-4CEE-8780-CD62C4AEFA6F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8C-4CEE-8780-CD62C4AEFA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More present in your life</c:v>
                </c:pt>
                <c:pt idx="1">
                  <c:v>Equally present in your life</c:v>
                </c:pt>
                <c:pt idx="2">
                  <c:v>Less present in your life</c:v>
                </c:pt>
                <c:pt idx="3">
                  <c:v>DK/NA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0.50089967999292573</c:v>
                </c:pt>
                <c:pt idx="1">
                  <c:v>0.32507235881590218</c:v>
                </c:pt>
                <c:pt idx="2">
                  <c:v>0.15036930013848127</c:v>
                </c:pt>
                <c:pt idx="3">
                  <c:v>2.3658661052690724E-2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68C-4CEE-8780-CD62C4AE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8575">
          <a:solidFill>
            <a:schemeClr val="bg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1665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C510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"/>
          <c:y val="4.4036009414218383E-2"/>
          <c:w val="0.97591465178790648"/>
          <c:h val="5.2548944180840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51737182493309E-3"/>
          <c:y val="0"/>
          <c:w val="0.99606119203600407"/>
          <c:h val="0.718850725955457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More present in your life</c:v>
                </c:pt>
              </c:strCache>
            </c:strRef>
          </c:tx>
          <c:spPr>
            <a:solidFill>
              <a:srgbClr val="01665E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16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7-4491-9D31-3618926142E3}"/>
              </c:ext>
            </c:extLst>
          </c:dPt>
          <c:dPt>
            <c:idx val="4"/>
            <c:invertIfNegative val="0"/>
            <c:bubble3D val="0"/>
            <c:spPr>
              <a:solidFill>
                <a:srgbClr val="016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37-4491-9D31-3618926142E3}"/>
              </c:ext>
            </c:extLst>
          </c:dPt>
          <c:dPt>
            <c:idx val="5"/>
            <c:invertIfNegative val="0"/>
            <c:bubble3D val="0"/>
            <c:spPr>
              <a:solidFill>
                <a:srgbClr val="016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37-4491-9D31-3618926142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Believer</c:v>
                </c:pt>
                <c:pt idx="1">
                  <c:v>Atheist/Agnostic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0.58927162104541242</c:v>
                </c:pt>
                <c:pt idx="1">
                  <c:v>0.25661941522578602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37-4491-9D31-3618926142E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Equally present in your life</c:v>
                </c:pt>
              </c:strCache>
            </c:strRef>
          </c:tx>
          <c:spPr>
            <a:solidFill>
              <a:srgbClr val="DFC2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Believer</c:v>
                </c:pt>
                <c:pt idx="1">
                  <c:v>Atheist/Agnostic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0.30671159300666057</c:v>
                </c:pt>
                <c:pt idx="1">
                  <c:v>0.37832700015866216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4B-4284-AD66-73F0675D456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Less present in your life</c:v>
                </c:pt>
              </c:strCache>
            </c:strRef>
          </c:tx>
          <c:spPr>
            <a:solidFill>
              <a:srgbClr val="8C51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Believer</c:v>
                </c:pt>
                <c:pt idx="1">
                  <c:v>Atheist/Agnostic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0">
                  <c:v>8.7311513793145112E-2</c:v>
                </c:pt>
                <c:pt idx="1">
                  <c:v>0.33666361479940304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4B-4284-AD66-73F0675D456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63-41A2-BF8E-02250ECBE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Believer</c:v>
                </c:pt>
                <c:pt idx="1">
                  <c:v>Atheist/Agnostic</c:v>
                </c:pt>
              </c:strCache>
            </c:strRef>
          </c:cat>
          <c:val>
            <c:numRef>
              <c:f>Hoja1!$E$2:$E$3</c:f>
              <c:numCache>
                <c:formatCode>0%</c:formatCode>
                <c:ptCount val="2"/>
                <c:pt idx="0">
                  <c:v>1.6705272154778981E-2</c:v>
                </c:pt>
                <c:pt idx="1">
                  <c:v>2.8389969816164616E-2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4B-4284-AD66-73F0675D45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3019197828316058E-2"/>
          <c:w val="0.99606119203600407"/>
          <c:h val="0.737193791971170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More present in your life</c:v>
                </c:pt>
              </c:strCache>
            </c:strRef>
          </c:tx>
          <c:spPr>
            <a:solidFill>
              <a:srgbClr val="01665E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16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B-47EF-8ECA-AB1CE566FC51}"/>
              </c:ext>
            </c:extLst>
          </c:dPt>
          <c:dPt>
            <c:idx val="4"/>
            <c:invertIfNegative val="0"/>
            <c:bubble3D val="0"/>
            <c:spPr>
              <a:solidFill>
                <a:srgbClr val="016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B-47EF-8ECA-AB1CE566FC51}"/>
              </c:ext>
            </c:extLst>
          </c:dPt>
          <c:dPt>
            <c:idx val="5"/>
            <c:invertIfNegative val="0"/>
            <c:bubble3D val="0"/>
            <c:spPr>
              <a:solidFill>
                <a:srgbClr val="016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B-47EF-8ECA-AB1CE566FC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0.37251655629139108</c:v>
                </c:pt>
                <c:pt idx="1">
                  <c:v>0.56999999999999706</c:v>
                </c:pt>
                <c:pt idx="2">
                  <c:v>0.28099173553718931</c:v>
                </c:pt>
                <c:pt idx="3">
                  <c:v>0.57164179104477619</c:v>
                </c:pt>
                <c:pt idx="4">
                  <c:v>0.42079207920791617</c:v>
                </c:pt>
                <c:pt idx="5">
                  <c:v>0.57166666666666666</c:v>
                </c:pt>
                <c:pt idx="6">
                  <c:v>0.35108153078202986</c:v>
                </c:pt>
                <c:pt idx="7">
                  <c:v>0.45605306799336959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B-47EF-8ECA-AB1CE566FC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Equally present in your life</c:v>
                </c:pt>
              </c:strCache>
            </c:strRef>
          </c:tx>
          <c:spPr>
            <a:solidFill>
              <a:srgbClr val="DFC2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0.37086092715231822</c:v>
                </c:pt>
                <c:pt idx="1">
                  <c:v>0.26833333333332965</c:v>
                </c:pt>
                <c:pt idx="2">
                  <c:v>0.41157024793388453</c:v>
                </c:pt>
                <c:pt idx="3">
                  <c:v>0.30447761194029854</c:v>
                </c:pt>
                <c:pt idx="4">
                  <c:v>0.39108910891088688</c:v>
                </c:pt>
                <c:pt idx="5">
                  <c:v>0.30499999999999994</c:v>
                </c:pt>
                <c:pt idx="6">
                  <c:v>0.37437603993344415</c:v>
                </c:pt>
                <c:pt idx="7">
                  <c:v>0.38474295190713248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A5-4D52-A3B7-B59FB6CC3C8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Less present in your life</c:v>
                </c:pt>
              </c:strCache>
            </c:strRef>
          </c:tx>
          <c:spPr>
            <a:solidFill>
              <a:srgbClr val="8C510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Hoja1!$D$2:$D$9</c:f>
              <c:numCache>
                <c:formatCode>0%</c:formatCode>
                <c:ptCount val="8"/>
                <c:pt idx="0">
                  <c:v>0.25000000000000044</c:v>
                </c:pt>
                <c:pt idx="1">
                  <c:v>0.11333333333333197</c:v>
                </c:pt>
                <c:pt idx="2">
                  <c:v>0.27603305785123888</c:v>
                </c:pt>
                <c:pt idx="3">
                  <c:v>0.12238805970149254</c:v>
                </c:pt>
                <c:pt idx="4">
                  <c:v>0.1831683168316815</c:v>
                </c:pt>
                <c:pt idx="5">
                  <c:v>0.11166666666666664</c:v>
                </c:pt>
                <c:pt idx="6">
                  <c:v>0.24958402662229612</c:v>
                </c:pt>
                <c:pt idx="7">
                  <c:v>0.13764510779436195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A5-4D52-A3B7-B59FB6CC3C8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Hoja1!$E$2:$E$9</c:f>
              <c:numCache>
                <c:formatCode>0%</c:formatCode>
                <c:ptCount val="8"/>
                <c:pt idx="0">
                  <c:v>6.6225165562914176E-3</c:v>
                </c:pt>
                <c:pt idx="1">
                  <c:v>4.8333333333332763E-2</c:v>
                </c:pt>
                <c:pt idx="2">
                  <c:v>3.1404958677685869E-2</c:v>
                </c:pt>
                <c:pt idx="3">
                  <c:v>1.4925373134328376E-3</c:v>
                </c:pt>
                <c:pt idx="4">
                  <c:v>4.9504950495049176E-3</c:v>
                </c:pt>
                <c:pt idx="5">
                  <c:v>1.1666666666666653E-2</c:v>
                </c:pt>
                <c:pt idx="6">
                  <c:v>2.4958402662229564E-2</c:v>
                </c:pt>
                <c:pt idx="7">
                  <c:v>2.1558872305141072E-2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A5-4D52-A3B7-B59FB6CC3C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93273121959087"/>
          <c:y val="0.14442792225779374"/>
          <c:w val="0.5479568900392584"/>
          <c:h val="0.855571947326770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1665E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  <c:pt idx="5">
                  <c:v>I think religion is one of the things that parents should pass on to their children</c:v>
                </c:pt>
                <c:pt idx="6">
                  <c:v>I expect a religious person to be exemplary, i.e., a role model</c:v>
                </c:pt>
                <c:pt idx="7">
                  <c:v>My religious beliefs influence my daily choices</c:v>
                </c:pt>
                <c:pt idx="8">
                  <c:v>It is not necessary to believe in God to have good values</c:v>
                </c:pt>
                <c:pt idx="9">
                  <c:v>Religious people forgive more easily than others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0.51859267835295286</c:v>
                </c:pt>
                <c:pt idx="1">
                  <c:v>0.41697555393807795</c:v>
                </c:pt>
                <c:pt idx="2">
                  <c:v>0.48116326594464709</c:v>
                </c:pt>
                <c:pt idx="3">
                  <c:v>0.3575500363268827</c:v>
                </c:pt>
                <c:pt idx="4">
                  <c:v>0.34913191203450689</c:v>
                </c:pt>
                <c:pt idx="5">
                  <c:v>0.36889784128609837</c:v>
                </c:pt>
                <c:pt idx="6">
                  <c:v>0.29462460756935493</c:v>
                </c:pt>
                <c:pt idx="7">
                  <c:v>0.26968485705327477</c:v>
                </c:pt>
                <c:pt idx="8">
                  <c:v>0.3029821361626035</c:v>
                </c:pt>
                <c:pt idx="9">
                  <c:v>0.21776518055909189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0-40CA-8319-F1C8E922DD6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Fairly Agree</c:v>
                </c:pt>
              </c:strCache>
            </c:strRef>
          </c:tx>
          <c:spPr>
            <a:solidFill>
              <a:srgbClr val="80CDC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2-1EC0-40CA-8319-F1C8E922DD6E}"/>
              </c:ext>
            </c:extLst>
          </c:dPt>
          <c:dPt>
            <c:idx val="1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C0-40CA-8319-F1C8E922DD6E}"/>
              </c:ext>
            </c:extLst>
          </c:dPt>
          <c:dPt>
            <c:idx val="2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C0-40CA-8319-F1C8E922DD6E}"/>
              </c:ext>
            </c:extLst>
          </c:dPt>
          <c:dPt>
            <c:idx val="3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C0-40CA-8319-F1C8E922DD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  <c:pt idx="5">
                  <c:v>I think religion is one of the things that parents should pass on to their children</c:v>
                </c:pt>
                <c:pt idx="6">
                  <c:v>I expect a religious person to be exemplary, i.e., a role model</c:v>
                </c:pt>
                <c:pt idx="7">
                  <c:v>My religious beliefs influence my daily choices</c:v>
                </c:pt>
                <c:pt idx="8">
                  <c:v>It is not necessary to believe in God to have good values</c:v>
                </c:pt>
                <c:pt idx="9">
                  <c:v>Religious people forgive more easily than others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0.17771702783823712</c:v>
                </c:pt>
                <c:pt idx="1">
                  <c:v>0.25270338061128456</c:v>
                </c:pt>
                <c:pt idx="2">
                  <c:v>0.18723792288013999</c:v>
                </c:pt>
                <c:pt idx="3">
                  <c:v>0.24362046354466863</c:v>
                </c:pt>
                <c:pt idx="4">
                  <c:v>0.24364170671403049</c:v>
                </c:pt>
                <c:pt idx="5">
                  <c:v>0.19838559697515468</c:v>
                </c:pt>
                <c:pt idx="6">
                  <c:v>0.24603571602615346</c:v>
                </c:pt>
                <c:pt idx="7">
                  <c:v>0.22300076484936027</c:v>
                </c:pt>
                <c:pt idx="8">
                  <c:v>0.14576701831441366</c:v>
                </c:pt>
                <c:pt idx="9">
                  <c:v>0.20897197895823802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EC0-40CA-8319-F1C8E922DD6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BDB495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  <c:pt idx="5">
                  <c:v>I think religion is one of the things that parents should pass on to their children</c:v>
                </c:pt>
                <c:pt idx="6">
                  <c:v>I expect a religious person to be exemplary, i.e., a role model</c:v>
                </c:pt>
                <c:pt idx="7">
                  <c:v>My religious beliefs influence my daily choices</c:v>
                </c:pt>
                <c:pt idx="8">
                  <c:v>It is not necessary to believe in God to have good values</c:v>
                </c:pt>
                <c:pt idx="9">
                  <c:v>Religious people forgive more easily than others</c:v>
                </c:pt>
              </c:strCache>
            </c:strRef>
          </c:cat>
          <c:val>
            <c:numRef>
              <c:f>Hoja1!$D$2:$D$11</c:f>
              <c:numCache>
                <c:formatCode>0%</c:formatCode>
                <c:ptCount val="10"/>
                <c:pt idx="0">
                  <c:v>0.13760603424766851</c:v>
                </c:pt>
                <c:pt idx="1">
                  <c:v>0.19546993753944497</c:v>
                </c:pt>
                <c:pt idx="2">
                  <c:v>0.17434360303390664</c:v>
                </c:pt>
                <c:pt idx="3">
                  <c:v>0.22031986273520879</c:v>
                </c:pt>
                <c:pt idx="4">
                  <c:v>0.2053653878253969</c:v>
                </c:pt>
                <c:pt idx="5">
                  <c:v>0.18451214180116593</c:v>
                </c:pt>
                <c:pt idx="6">
                  <c:v>0.22697068305279902</c:v>
                </c:pt>
                <c:pt idx="7">
                  <c:v>0.21685775926202303</c:v>
                </c:pt>
                <c:pt idx="8">
                  <c:v>0.17200025076862782</c:v>
                </c:pt>
                <c:pt idx="9">
                  <c:v>0.23265589927397012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0-40CA-8319-F1C8E922DD6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Slightly agree</c:v>
                </c:pt>
              </c:strCache>
            </c:strRef>
          </c:tx>
          <c:spPr>
            <a:solidFill>
              <a:srgbClr val="DFC27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  <c:pt idx="5">
                  <c:v>I think religion is one of the things that parents should pass on to their children</c:v>
                </c:pt>
                <c:pt idx="6">
                  <c:v>I expect a religious person to be exemplary, i.e., a role model</c:v>
                </c:pt>
                <c:pt idx="7">
                  <c:v>My religious beliefs influence my daily choices</c:v>
                </c:pt>
                <c:pt idx="8">
                  <c:v>It is not necessary to believe in God to have good values</c:v>
                </c:pt>
                <c:pt idx="9">
                  <c:v>Religious people forgive more easily than others</c:v>
                </c:pt>
              </c:strCache>
            </c:strRef>
          </c:cat>
          <c:val>
            <c:numRef>
              <c:f>Hoja1!$E$2:$E$11</c:f>
              <c:numCache>
                <c:formatCode>0%</c:formatCode>
                <c:ptCount val="10"/>
                <c:pt idx="0">
                  <c:v>6.6608439421362228E-2</c:v>
                </c:pt>
                <c:pt idx="1">
                  <c:v>6.9536522890412858E-2</c:v>
                </c:pt>
                <c:pt idx="2">
                  <c:v>6.7990292918102019E-2</c:v>
                </c:pt>
                <c:pt idx="3">
                  <c:v>9.5489918554052769E-2</c:v>
                </c:pt>
                <c:pt idx="4">
                  <c:v>0.11190135109356117</c:v>
                </c:pt>
                <c:pt idx="5">
                  <c:v>0.11381118531625965</c:v>
                </c:pt>
                <c:pt idx="6">
                  <c:v>0.11802783483041653</c:v>
                </c:pt>
                <c:pt idx="7">
                  <c:v>0.12941970257282262</c:v>
                </c:pt>
                <c:pt idx="8">
                  <c:v>0.11705464292503877</c:v>
                </c:pt>
                <c:pt idx="9">
                  <c:v>0.17063304041179506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C0-40CA-8319-F1C8E922DD6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8C510A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  <c:pt idx="5">
                  <c:v>I think religion is one of the things that parents should pass on to their children</c:v>
                </c:pt>
                <c:pt idx="6">
                  <c:v>I expect a religious person to be exemplary, i.e., a role model</c:v>
                </c:pt>
                <c:pt idx="7">
                  <c:v>My religious beliefs influence my daily choices</c:v>
                </c:pt>
                <c:pt idx="8">
                  <c:v>It is not necessary to believe in God to have good values</c:v>
                </c:pt>
                <c:pt idx="9">
                  <c:v>Religious people forgive more easily than others</c:v>
                </c:pt>
              </c:strCache>
            </c:strRef>
          </c:cat>
          <c:val>
            <c:numRef>
              <c:f>Hoja1!$F$2:$F$11</c:f>
              <c:numCache>
                <c:formatCode>0%</c:formatCode>
                <c:ptCount val="10"/>
                <c:pt idx="0">
                  <c:v>8.2472993304454414E-2</c:v>
                </c:pt>
                <c:pt idx="1">
                  <c:v>4.4146899249319228E-2</c:v>
                </c:pt>
                <c:pt idx="2">
                  <c:v>6.6627268958283387E-2</c:v>
                </c:pt>
                <c:pt idx="3">
                  <c:v>5.9859950363735058E-2</c:v>
                </c:pt>
                <c:pt idx="4">
                  <c:v>6.3660707405163275E-2</c:v>
                </c:pt>
                <c:pt idx="5">
                  <c:v>0.10841349013315693</c:v>
                </c:pt>
                <c:pt idx="6">
                  <c:v>8.9842964597764557E-2</c:v>
                </c:pt>
                <c:pt idx="7">
                  <c:v>0.13691740928483762</c:v>
                </c:pt>
                <c:pt idx="8">
                  <c:v>0.22313156733024694</c:v>
                </c:pt>
                <c:pt idx="9">
                  <c:v>0.12771172429573238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C0-40CA-8319-F1C8E922DD6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  <c:pt idx="5">
                  <c:v>I think religion is one of the things that parents should pass on to their children</c:v>
                </c:pt>
                <c:pt idx="6">
                  <c:v>I expect a religious person to be exemplary, i.e., a role model</c:v>
                </c:pt>
                <c:pt idx="7">
                  <c:v>My religious beliefs influence my daily choices</c:v>
                </c:pt>
                <c:pt idx="8">
                  <c:v>It is not necessary to believe in God to have good values</c:v>
                </c:pt>
                <c:pt idx="9">
                  <c:v>Religious people forgive more easily than others</c:v>
                </c:pt>
              </c:strCache>
            </c:strRef>
          </c:cat>
          <c:val>
            <c:numRef>
              <c:f>Hoja1!$G$2:$G$11</c:f>
              <c:numCache>
                <c:formatCode>0%</c:formatCode>
                <c:ptCount val="10"/>
                <c:pt idx="0">
                  <c:v>1.700282683532468E-2</c:v>
                </c:pt>
                <c:pt idx="1">
                  <c:v>2.1167705771444726E-2</c:v>
                </c:pt>
                <c:pt idx="2">
                  <c:v>2.2637646264919219E-2</c:v>
                </c:pt>
                <c:pt idx="3">
                  <c:v>2.3159768475435053E-2</c:v>
                </c:pt>
                <c:pt idx="4">
                  <c:v>2.6298934927321813E-2</c:v>
                </c:pt>
                <c:pt idx="5">
                  <c:v>2.5979744488146196E-2</c:v>
                </c:pt>
                <c:pt idx="6">
                  <c:v>2.4498193923490549E-2</c:v>
                </c:pt>
                <c:pt idx="7">
                  <c:v>2.4119506977662422E-2</c:v>
                </c:pt>
                <c:pt idx="8">
                  <c:v>3.9064384499050656E-2</c:v>
                </c:pt>
                <c:pt idx="9">
                  <c:v>4.2262176501157038E-2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BE-4553-A943-02BA14686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6473007"/>
        <c:axId val="786472047"/>
      </c:barChart>
      <c:valAx>
        <c:axId val="7864720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86473007"/>
        <c:crosses val="autoZero"/>
        <c:crossBetween val="between"/>
      </c:valAx>
      <c:catAx>
        <c:axId val="7864730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472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1665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0CDC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BDB495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C510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3.5483814116456812E-2"/>
          <c:y val="6.6699593744409522E-2"/>
          <c:w val="0.90251102446292364"/>
          <c:h val="5.069330586161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90368171627345E-2"/>
          <c:y val="0.13186471213729561"/>
          <c:w val="0.95394776289099492"/>
          <c:h val="0.64183852048416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Believer</c:v>
                </c:pt>
              </c:strCache>
            </c:strRef>
          </c:tx>
          <c:spPr>
            <a:solidFill>
              <a:srgbClr val="7DBEB8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DBEB8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0.84784637014257069</c:v>
                </c:pt>
                <c:pt idx="1">
                  <c:v>0.70560720001680555</c:v>
                </c:pt>
                <c:pt idx="2">
                  <c:v>0.79466404527776691</c:v>
                </c:pt>
                <c:pt idx="3">
                  <c:v>0.70606273373382766</c:v>
                </c:pt>
                <c:pt idx="4">
                  <c:v>0.69592817943309071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E-42F8-BB6C-4AE721091B82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Atheist/Agnostic</c:v>
                </c:pt>
              </c:strCache>
            </c:strRef>
          </c:tx>
          <c:spPr>
            <a:solidFill>
              <a:srgbClr val="14469C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14469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I often ask God to be with my family, my friends, and others I hold dear</c:v>
                </c:pt>
                <c:pt idx="1">
                  <c:v>Each person’s conscience determines what is right and what is wrong</c:v>
                </c:pt>
                <c:pt idx="2">
                  <c:v>I believe sin exists</c:v>
                </c:pt>
                <c:pt idx="3">
                  <c:v>I believe that belonging to a religious community can help one to cope with life's difficulties</c:v>
                </c:pt>
                <c:pt idx="4">
                  <c:v>I admire those who live according to their religious values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0.28716478282854341</c:v>
                </c:pt>
                <c:pt idx="1">
                  <c:v>0.58302359880673837</c:v>
                </c:pt>
                <c:pt idx="2">
                  <c:v>0.32785807527531519</c:v>
                </c:pt>
                <c:pt idx="3">
                  <c:v>0.31843098438530404</c:v>
                </c:pt>
                <c:pt idx="4">
                  <c:v>0.31053480966124847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E-42F8-BB6C-4AE721091B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7"/>
        <c:axId val="1358466192"/>
        <c:axId val="1287594336"/>
      </c:barChart>
      <c:catAx>
        <c:axId val="1358466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DBEB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4469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7.3856665548798503E-3"/>
          <c:y val="1.193709059264835E-2"/>
          <c:w val="0.99187655197290969"/>
          <c:h val="0.12076489751284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93273121959087"/>
          <c:y val="0.16792804981191267"/>
          <c:w val="0.5479568900392584"/>
          <c:h val="0.832071818016122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1665E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Political corruption is one of the most serious social diseases in the world</c:v>
                </c:pt>
                <c:pt idx="1">
                  <c:v>Environmental problems are some of the greatest problems that humanity has to deal with right now</c:v>
                </c:pt>
                <c:pt idx="2">
                  <c:v>Pornography harms relationships </c:v>
                </c:pt>
                <c:pt idx="3">
                  <c:v>Doctors who refuse to practice abortion or assisted for motives of conscience should not be discriminated against professionally</c:v>
                </c:pt>
                <c:pt idx="4">
                  <c:v>There is no right way and no wrong way to experience your sexuality</c:v>
                </c:pt>
                <c:pt idx="5">
                  <c:v>Using contraceptives alters the quality of intimacy between two people who love each other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0.60802291183655377</c:v>
                </c:pt>
                <c:pt idx="1">
                  <c:v>0.56739599676322561</c:v>
                </c:pt>
                <c:pt idx="2">
                  <c:v>0.42852615704009189</c:v>
                </c:pt>
                <c:pt idx="3">
                  <c:v>0.40408439110268868</c:v>
                </c:pt>
                <c:pt idx="4">
                  <c:v>0.33468741881833464</c:v>
                </c:pt>
                <c:pt idx="5">
                  <c:v>0.17859038799703331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0-40CA-8319-F1C8E922DD6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80CDC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2-1EC0-40CA-8319-F1C8E922DD6E}"/>
              </c:ext>
            </c:extLst>
          </c:dPt>
          <c:dPt>
            <c:idx val="1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C0-40CA-8319-F1C8E922DD6E}"/>
              </c:ext>
            </c:extLst>
          </c:dPt>
          <c:dPt>
            <c:idx val="2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C0-40CA-8319-F1C8E922DD6E}"/>
              </c:ext>
            </c:extLst>
          </c:dPt>
          <c:dPt>
            <c:idx val="3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C0-40CA-8319-F1C8E922DD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Political corruption is one of the most serious social diseases in the world</c:v>
                </c:pt>
                <c:pt idx="1">
                  <c:v>Environmental problems are some of the greatest problems that humanity has to deal with right now</c:v>
                </c:pt>
                <c:pt idx="2">
                  <c:v>Pornography harms relationships </c:v>
                </c:pt>
                <c:pt idx="3">
                  <c:v>Doctors who refuse to practice abortion or assisted for motives of conscience should not be discriminated against professionally</c:v>
                </c:pt>
                <c:pt idx="4">
                  <c:v>There is no right way and no wrong way to experience your sexuality</c:v>
                </c:pt>
                <c:pt idx="5">
                  <c:v>Using contraceptives alters the quality of intimacy between two people who love each other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0.29918743303649731</c:v>
                </c:pt>
                <c:pt idx="1">
                  <c:v>0.33501511698567765</c:v>
                </c:pt>
                <c:pt idx="2">
                  <c:v>0.30543474866025061</c:v>
                </c:pt>
                <c:pt idx="3">
                  <c:v>0.29480558395902096</c:v>
                </c:pt>
                <c:pt idx="4">
                  <c:v>0.32497588518038401</c:v>
                </c:pt>
                <c:pt idx="5">
                  <c:v>0.22416343114685922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EC0-40CA-8319-F1C8E922DD6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DFC27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Political corruption is one of the most serious social diseases in the world</c:v>
                </c:pt>
                <c:pt idx="1">
                  <c:v>Environmental problems are some of the greatest problems that humanity has to deal with right now</c:v>
                </c:pt>
                <c:pt idx="2">
                  <c:v>Pornography harms relationships </c:v>
                </c:pt>
                <c:pt idx="3">
                  <c:v>Doctors who refuse to practice abortion or assisted for motives of conscience should not be discriminated against professionally</c:v>
                </c:pt>
                <c:pt idx="4">
                  <c:v>There is no right way and no wrong way to experience your sexuality</c:v>
                </c:pt>
                <c:pt idx="5">
                  <c:v>Using contraceptives alters the quality of intimacy between two people who love each other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4.4050483172199346E-2</c:v>
                </c:pt>
                <c:pt idx="1">
                  <c:v>5.4644387608955444E-2</c:v>
                </c:pt>
                <c:pt idx="2">
                  <c:v>0.14274020427979828</c:v>
                </c:pt>
                <c:pt idx="3">
                  <c:v>0.12587813243078136</c:v>
                </c:pt>
                <c:pt idx="4">
                  <c:v>0.18272614697446821</c:v>
                </c:pt>
                <c:pt idx="5">
                  <c:v>0.29389449147950264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0-40CA-8319-F1C8E922DD6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8C510A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Political corruption is one of the most serious social diseases in the world</c:v>
                </c:pt>
                <c:pt idx="1">
                  <c:v>Environmental problems are some of the greatest problems that humanity has to deal with right now</c:v>
                </c:pt>
                <c:pt idx="2">
                  <c:v>Pornography harms relationships </c:v>
                </c:pt>
                <c:pt idx="3">
                  <c:v>Doctors who refuse to practice abortion or assisted for motives of conscience should not be discriminated against professionally</c:v>
                </c:pt>
                <c:pt idx="4">
                  <c:v>There is no right way and no wrong way to experience your sexuality</c:v>
                </c:pt>
                <c:pt idx="5">
                  <c:v>Using contraceptives alters the quality of intimacy between two people who love each other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1.852883487942765E-2</c:v>
                </c:pt>
                <c:pt idx="1">
                  <c:v>1.9107654371191812E-2</c:v>
                </c:pt>
                <c:pt idx="2">
                  <c:v>5.1695085622619361E-2</c:v>
                </c:pt>
                <c:pt idx="3">
                  <c:v>8.9209763240379478E-2</c:v>
                </c:pt>
                <c:pt idx="4">
                  <c:v>8.4537798614710211E-2</c:v>
                </c:pt>
                <c:pt idx="5">
                  <c:v>0.21597557829201616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C0-40CA-8319-F1C8E922DD6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Political corruption is one of the most serious social diseases in the world</c:v>
                </c:pt>
                <c:pt idx="1">
                  <c:v>Environmental problems are some of the greatest problems that humanity has to deal with right now</c:v>
                </c:pt>
                <c:pt idx="2">
                  <c:v>Pornography harms relationships </c:v>
                </c:pt>
                <c:pt idx="3">
                  <c:v>Doctors who refuse to practice abortion or assisted for motives of conscience should not be discriminated against professionally</c:v>
                </c:pt>
                <c:pt idx="4">
                  <c:v>There is no right way and no wrong way to experience your sexuality</c:v>
                </c:pt>
                <c:pt idx="5">
                  <c:v>Using contraceptives alters the quality of intimacy between two people who love each other</c:v>
                </c:pt>
              </c:strCache>
            </c:strRef>
          </c:cat>
          <c:val>
            <c:numRef>
              <c:f>Hoja1!$F$2:$F$7</c:f>
              <c:numCache>
                <c:formatCode>0%</c:formatCode>
                <c:ptCount val="6"/>
                <c:pt idx="0">
                  <c:v>3.0210337075325073E-2</c:v>
                </c:pt>
                <c:pt idx="1">
                  <c:v>2.3836844270950466E-2</c:v>
                </c:pt>
                <c:pt idx="2">
                  <c:v>7.1603804397232101E-2</c:v>
                </c:pt>
                <c:pt idx="3">
                  <c:v>8.6022129267113737E-2</c:v>
                </c:pt>
                <c:pt idx="4">
                  <c:v>7.3072750412081014E-2</c:v>
                </c:pt>
                <c:pt idx="5">
                  <c:v>8.7376111084571301E-2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C0-40CA-8319-F1C8E922D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86473007"/>
        <c:axId val="786472047"/>
      </c:barChart>
      <c:valAx>
        <c:axId val="7864720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86473007"/>
        <c:crosses val="autoZero"/>
        <c:crossBetween val="between"/>
      </c:valAx>
      <c:catAx>
        <c:axId val="7864730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472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1665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0CDC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C510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7743569420535772E-3"/>
          <c:y val="5.8183933757305219E-2"/>
          <c:w val="0.99022564305794647"/>
          <c:h val="5.1401278865406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45550665880502"/>
          <c:y val="7.9904529001969427E-2"/>
          <c:w val="0.66954449334119504"/>
          <c:h val="0.882232973080280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Believer</c:v>
                </c:pt>
              </c:strCache>
            </c:strRef>
          </c:tx>
          <c:spPr>
            <a:solidFill>
              <a:srgbClr val="7DBEB8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DBEB8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Political corruption is one of the most serious social diseases in the world</c:v>
                </c:pt>
                <c:pt idx="1">
                  <c:v>Environmental problems are some of the greatest problems that humanity has to deal with right now</c:v>
                </c:pt>
                <c:pt idx="2">
                  <c:v>Pornography harms relationships</c:v>
                </c:pt>
                <c:pt idx="3">
                  <c:v>Doctors who refuse to practice abortion or assisted suicide for motives of conscience should not be discriminated against professionally.</c:v>
                </c:pt>
                <c:pt idx="4">
                  <c:v>There is no right way and no wrong way to experience your sexuality.</c:v>
                </c:pt>
                <c:pt idx="5">
                  <c:v>Using contraceptives alters the quality of intimacy between two people who love each other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0.93799121227735838</c:v>
                </c:pt>
                <c:pt idx="1">
                  <c:v>0.92864784092340413</c:v>
                </c:pt>
                <c:pt idx="2">
                  <c:v>0.80972525786156524</c:v>
                </c:pt>
                <c:pt idx="3">
                  <c:v>0.75678891750513666</c:v>
                </c:pt>
                <c:pt idx="4">
                  <c:v>0.64496529454041773</c:v>
                </c:pt>
                <c:pt idx="5">
                  <c:v>0.4444048935649853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E-42F8-BB6C-4AE721091B82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Atheist/Agnostic</c:v>
                </c:pt>
              </c:strCache>
            </c:strRef>
          </c:tx>
          <c:spPr>
            <a:solidFill>
              <a:srgbClr val="14469C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14469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Political corruption is one of the most serious social diseases in the world</c:v>
                </c:pt>
                <c:pt idx="1">
                  <c:v>Environmental problems are some of the greatest problems that humanity has to deal with right now</c:v>
                </c:pt>
                <c:pt idx="2">
                  <c:v>Pornography harms relationships</c:v>
                </c:pt>
                <c:pt idx="3">
                  <c:v>Doctors who refuse to practice abortion or assisted suicide for motives of conscience should not be discriminated against professionally.</c:v>
                </c:pt>
                <c:pt idx="4">
                  <c:v>There is no right way and no wrong way to experience your sexuality.</c:v>
                </c:pt>
                <c:pt idx="5">
                  <c:v>Using contraceptives alters the quality of intimacy between two people who love each other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0.84689337280276422</c:v>
                </c:pt>
                <c:pt idx="1">
                  <c:v>0.85001088486492538</c:v>
                </c:pt>
                <c:pt idx="2">
                  <c:v>0.53755021666236913</c:v>
                </c:pt>
                <c:pt idx="3">
                  <c:v>0.55831147371903977</c:v>
                </c:pt>
                <c:pt idx="4">
                  <c:v>0.71703869383329477</c:v>
                </c:pt>
                <c:pt idx="5">
                  <c:v>0.29367863250090326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E-42F8-BB6C-4AE721091B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9"/>
        <c:axId val="1358466192"/>
        <c:axId val="1287594336"/>
      </c:barChart>
      <c:catAx>
        <c:axId val="1358466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DBEB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4469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7667931882005E-2"/>
          <c:y val="0.13528572237169528"/>
          <c:w val="0.9447238436868628"/>
          <c:h val="0.693607871156370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69E8C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Think that war is never justified?</c:v>
                </c:pt>
                <c:pt idx="1">
                  <c:v>Support the death penalty for the most grievous crimes?</c:v>
                </c:pt>
                <c:pt idx="2">
                  <c:v>Support the practice of surrogacy or “renting a womb”?</c:v>
                </c:pt>
                <c:pt idx="3">
                  <c:v>Consider that prostitution should be legal?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0.64837021122117122</c:v>
                </c:pt>
                <c:pt idx="1">
                  <c:v>0.54062067215310539</c:v>
                </c:pt>
                <c:pt idx="2">
                  <c:v>0.50865966758714731</c:v>
                </c:pt>
                <c:pt idx="3">
                  <c:v>0.25771517308316644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55-41B3-BF0C-C89DCE3BDF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2-9355-41B3-BF0C-C89DCE3BDF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355-41B3-BF0C-C89DCE3BDF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355-41B3-BF0C-C89DCE3BDF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355-41B3-BF0C-C89DCE3BD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Think that war is never justified?</c:v>
                </c:pt>
                <c:pt idx="1">
                  <c:v>Support the death penalty for the most grievous crimes?</c:v>
                </c:pt>
                <c:pt idx="2">
                  <c:v>Support the practice of surrogacy or “renting a womb”?</c:v>
                </c:pt>
                <c:pt idx="3">
                  <c:v>Consider that prostitution should be legal?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0.24867768037470669</c:v>
                </c:pt>
                <c:pt idx="1">
                  <c:v>0.3622393884336349</c:v>
                </c:pt>
                <c:pt idx="2">
                  <c:v>0.36703080903640112</c:v>
                </c:pt>
                <c:pt idx="3">
                  <c:v>0.62276042134729093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9355-41B3-BF0C-C89DCE3BDF6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Think that war is never justified?</c:v>
                </c:pt>
                <c:pt idx="1">
                  <c:v>Support the death penalty for the most grievous crimes?</c:v>
                </c:pt>
                <c:pt idx="2">
                  <c:v>Support the practice of surrogacy or “renting a womb”?</c:v>
                </c:pt>
                <c:pt idx="3">
                  <c:v>Consider that prostitution should be legal?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0.10295210840413009</c:v>
                </c:pt>
                <c:pt idx="1">
                  <c:v>9.7139939413260823E-2</c:v>
                </c:pt>
                <c:pt idx="2">
                  <c:v>0.12430952337644843</c:v>
                </c:pt>
                <c:pt idx="3">
                  <c:v>0.11952440556954641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55-41B3-BF0C-C89DCE3BD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6473007"/>
        <c:axId val="786472047"/>
      </c:barChart>
      <c:valAx>
        <c:axId val="786472047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86473007"/>
        <c:crosses val="autoZero"/>
        <c:crossBetween val="between"/>
      </c:valAx>
      <c:catAx>
        <c:axId val="786473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472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69E8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5.3248809697519953E-2"/>
          <c:y val="0"/>
          <c:w val="0.93168734055774027"/>
          <c:h val="6.0612824351115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90368171627345E-2"/>
          <c:y val="0.18789956519810938"/>
          <c:w val="0.95394776289099492"/>
          <c:h val="0.6834734680900634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Believer</c:v>
                </c:pt>
              </c:strCache>
            </c:strRef>
          </c:tx>
          <c:spPr>
            <a:solidFill>
              <a:srgbClr val="7DBEB8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DBEB8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Think that war is never justified</c:v>
                </c:pt>
                <c:pt idx="1">
                  <c:v>Support the death penalty for the most grievous crimes</c:v>
                </c:pt>
                <c:pt idx="2">
                  <c:v>Support the practice of surrogacy or “renting a womb”</c:v>
                </c:pt>
                <c:pt idx="3">
                  <c:v>Consider that prostitution should be legal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0.65583259113605474</c:v>
                </c:pt>
                <c:pt idx="1">
                  <c:v>0.54058760495697</c:v>
                </c:pt>
                <c:pt idx="2">
                  <c:v>0.47861062433146562</c:v>
                </c:pt>
                <c:pt idx="3">
                  <c:v>0.20600918341382937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6-4E79-A7A1-5CB1C25E9D4D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Atheist/Agnostic</c:v>
                </c:pt>
              </c:strCache>
            </c:strRef>
          </c:tx>
          <c:spPr>
            <a:solidFill>
              <a:srgbClr val="14469C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14469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Think that war is never justified</c:v>
                </c:pt>
                <c:pt idx="1">
                  <c:v>Support the death penalty for the most grievous crimes</c:v>
                </c:pt>
                <c:pt idx="2">
                  <c:v>Support the practice of surrogacy or “renting a womb”</c:v>
                </c:pt>
                <c:pt idx="3">
                  <c:v>Consider that prostitution should be legal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0.64746439944034828</c:v>
                </c:pt>
                <c:pt idx="1">
                  <c:v>0.55359427255781968</c:v>
                </c:pt>
                <c:pt idx="2">
                  <c:v>0.60297407947970849</c:v>
                </c:pt>
                <c:pt idx="3">
                  <c:v>0.40991709592140901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6-4E79-A7A1-5CB1C25E9D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7"/>
        <c:axId val="1358466192"/>
        <c:axId val="1287594336"/>
      </c:barChart>
      <c:catAx>
        <c:axId val="1358466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DBEB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4469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1.4189480623080567E-2"/>
          <c:y val="1.1899117966169027E-2"/>
          <c:w val="0.97162103875383865"/>
          <c:h val="0.11508383412692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72494759797586"/>
          <c:y val="9.7196856025007938E-2"/>
          <c:w val="0.68927505240202414"/>
          <c:h val="0.9018764258788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Unweighted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B-45C0-BA8F-88F76A967CBA}"/>
              </c:ext>
            </c:extLst>
          </c:dPt>
          <c:dPt>
            <c:idx val="5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B-45C0-BA8F-88F76A967CBA}"/>
              </c:ext>
            </c:extLst>
          </c:dPt>
          <c:dLbls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2000" b="1" i="0" u="none" strike="noStrike" kern="1200" baseline="0">
                      <a:solidFill>
                        <a:srgbClr val="069E8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0AB-45C0-BA8F-88F76A967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rgbClr val="069E8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Hoja1!$B$2:$B$9</c:f>
              <c:numCache>
                <c:formatCode>###0</c:formatCode>
                <c:ptCount val="8"/>
                <c:pt idx="0">
                  <c:v>604</c:v>
                </c:pt>
                <c:pt idx="1">
                  <c:v>600</c:v>
                </c:pt>
                <c:pt idx="2">
                  <c:v>605</c:v>
                </c:pt>
                <c:pt idx="3">
                  <c:v>670</c:v>
                </c:pt>
                <c:pt idx="4">
                  <c:v>606</c:v>
                </c:pt>
                <c:pt idx="5">
                  <c:v>600</c:v>
                </c:pt>
                <c:pt idx="6">
                  <c:v>601</c:v>
                </c:pt>
                <c:pt idx="7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AB-45C0-BA8F-88F76A967CB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Weighted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Hoja1!$C$2:$C$9</c:f>
              <c:numCache>
                <c:formatCode>###0</c:formatCode>
                <c:ptCount val="8"/>
                <c:pt idx="0">
                  <c:v>331.51242331199865</c:v>
                </c:pt>
                <c:pt idx="1">
                  <c:v>1559.3189934000186</c:v>
                </c:pt>
                <c:pt idx="2">
                  <c:v>276.57111812000073</c:v>
                </c:pt>
                <c:pt idx="3">
                  <c:v>478.53863321999944</c:v>
                </c:pt>
                <c:pt idx="4">
                  <c:v>661.77795679800442</c:v>
                </c:pt>
                <c:pt idx="5">
                  <c:v>957.44414700000095</c:v>
                </c:pt>
                <c:pt idx="6">
                  <c:v>238.03135442600049</c:v>
                </c:pt>
                <c:pt idx="7">
                  <c:v>385.80537331799798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9-40C4-816D-DE203DD03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9"/>
        <c:axId val="102686879"/>
        <c:axId val="102697695"/>
      </c:barChart>
      <c:catAx>
        <c:axId val="1026868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69E8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06119203600407"/>
          <c:h val="0.99731248612597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AB8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AFF-4831-99A0-F5B03150270F}"/>
              </c:ext>
            </c:extLst>
          </c:dPt>
          <c:dPt>
            <c:idx val="1"/>
            <c:invertIfNegative val="0"/>
            <c:bubble3D val="0"/>
            <c:spPr>
              <a:solidFill>
                <a:srgbClr val="1446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F9-4601-8B33-4F8B9E86075C}"/>
              </c:ext>
            </c:extLst>
          </c:dPt>
          <c:dPt>
            <c:idx val="2"/>
            <c:invertIfNegative val="0"/>
            <c:bubble3D val="0"/>
            <c:spPr>
              <a:solidFill>
                <a:srgbClr val="1446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BF9-4601-8B33-4F8B9E86075C}"/>
              </c:ext>
            </c:extLst>
          </c:dPt>
          <c:dPt>
            <c:idx val="3"/>
            <c:invertIfNegative val="0"/>
            <c:bubble3D val="0"/>
            <c:spPr>
              <a:solidFill>
                <a:srgbClr val="1446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89-48CE-A7EF-ADF4E6146A51}"/>
              </c:ext>
            </c:extLst>
          </c:dPt>
          <c:dPt>
            <c:idx val="4"/>
            <c:invertIfNegative val="0"/>
            <c:bubble3D val="0"/>
            <c:spPr>
              <a:solidFill>
                <a:srgbClr val="1446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89-48CE-A7EF-ADF4E6146A51}"/>
              </c:ext>
            </c:extLst>
          </c:dPt>
          <c:dPt>
            <c:idx val="5"/>
            <c:invertIfNegative val="0"/>
            <c:bubble3D val="0"/>
            <c:spPr>
              <a:solidFill>
                <a:srgbClr val="1446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389-48CE-A7EF-ADF4E6146A5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BF9-4601-8B33-4F8B9E86075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7AB8A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AFF-4831-99A0-F5B031502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1446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BF9-4601-8B33-4F8B9E86075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1446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BF9-4601-8B33-4F8B9E86075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1446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89-48CE-A7EF-ADF4E6146A5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1446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389-48CE-A7EF-ADF4E6146A51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14469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389-48CE-A7EF-ADF4E6146A5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BF9-4601-8B33-4F8B9E8607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069E8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 believe in God</c:v>
                </c:pt>
                <c:pt idx="1">
                  <c:v>I am searching to believe in God</c:v>
                </c:pt>
                <c:pt idx="2">
                  <c:v>I don’t think that we can know whether God exists</c:v>
                </c:pt>
                <c:pt idx="3">
                  <c:v>I am indifferent about the existence of God</c:v>
                </c:pt>
                <c:pt idx="4">
                  <c:v>I used to believe in God, but I no longer do</c:v>
                </c:pt>
                <c:pt idx="5">
                  <c:v>I have never believed in God</c:v>
                </c:pt>
                <c:pt idx="6">
                  <c:v>DK/NA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0.73300720131123243</c:v>
                </c:pt>
                <c:pt idx="1">
                  <c:v>8.1102880673741704E-2</c:v>
                </c:pt>
                <c:pt idx="2">
                  <c:v>6.5086018638253487E-2</c:v>
                </c:pt>
                <c:pt idx="3">
                  <c:v>3.8579382217971213E-2</c:v>
                </c:pt>
                <c:pt idx="4">
                  <c:v>3.3330350005426557E-2</c:v>
                </c:pt>
                <c:pt idx="5">
                  <c:v>3.120586282504971E-2</c:v>
                </c:pt>
                <c:pt idx="6">
                  <c:v>1.76883043283249E-2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89-48CE-A7EF-ADF4E614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772890572146"/>
          <c:y val="0.160939082261122"/>
          <c:w val="0.83846245536987352"/>
          <c:h val="0.7433859720625599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Believer</c:v>
                </c:pt>
              </c:strCache>
            </c:strRef>
          </c:tx>
          <c:spPr>
            <a:solidFill>
              <a:srgbClr val="C5E0DC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AB8A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4C-469B-94AD-F5A48C8C6858}"/>
              </c:ext>
            </c:extLst>
          </c:dPt>
          <c:dPt>
            <c:idx val="1"/>
            <c:bubble3D val="0"/>
            <c:spPr>
              <a:solidFill>
                <a:srgbClr val="14469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4C-469B-94AD-F5A48C8C6858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C-469B-94AD-F5A48C8C6858}"/>
              </c:ext>
            </c:extLst>
          </c:dPt>
          <c:dPt>
            <c:idx val="3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C-469B-94AD-F5A48C8C6858}"/>
              </c:ext>
            </c:extLst>
          </c:dPt>
          <c:dPt>
            <c:idx val="4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4C-469B-94AD-F5A48C8C6858}"/>
              </c:ext>
            </c:extLst>
          </c:dPt>
          <c:dPt>
            <c:idx val="5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4C-469B-94AD-F5A48C8C6858}"/>
              </c:ext>
            </c:extLst>
          </c:dPt>
          <c:dPt>
            <c:idx val="6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4C-469B-94AD-F5A48C8C6858}"/>
              </c:ext>
            </c:extLst>
          </c:dPt>
          <c:dPt>
            <c:idx val="7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44C-469B-94AD-F5A48C8C6858}"/>
              </c:ext>
            </c:extLst>
          </c:dPt>
          <c:dPt>
            <c:idx val="8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44C-469B-94AD-F5A48C8C6858}"/>
              </c:ext>
            </c:extLst>
          </c:dPt>
          <c:dPt>
            <c:idx val="9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44C-469B-94AD-F5A48C8C6858}"/>
              </c:ext>
            </c:extLst>
          </c:dPt>
          <c:dPt>
            <c:idx val="10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44C-469B-94AD-F5A48C8C6858}"/>
              </c:ext>
            </c:extLst>
          </c:dPt>
          <c:dPt>
            <c:idx val="11"/>
            <c:bubble3D val="0"/>
            <c:spPr>
              <a:solidFill>
                <a:srgbClr val="C5E0DC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44C-469B-94AD-F5A48C8C6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Believer</c:v>
                </c:pt>
                <c:pt idx="1">
                  <c:v>Atheist/Agnostic</c:v>
                </c:pt>
                <c:pt idx="2">
                  <c:v>DK/NA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0.73300720131123587</c:v>
                </c:pt>
                <c:pt idx="1">
                  <c:v>0.24930449436043922</c:v>
                </c:pt>
                <c:pt idx="2">
                  <c:v>1.768830432832498E-2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44C-469B-94AD-F5A48C8C6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DBEB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14469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"/>
          <c:y val="0"/>
          <c:w val="0.99784907232789222"/>
          <c:h val="0.14901870305369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14469C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4469C"/>
          </a:solidFill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96324228672103E-3"/>
          <c:y val="1.8356105021097694E-2"/>
          <c:w val="0.99206036094334415"/>
          <c:h val="0.98164389497890225"/>
        </c:manualLayout>
      </c:layout>
      <c:bubbleChart>
        <c:varyColors val="0"/>
        <c:ser>
          <c:idx val="0"/>
          <c:order val="0"/>
          <c:spPr>
            <a:solidFill>
              <a:srgbClr val="7AB8A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3124381758668932E-2"/>
                  <c:y val="-6.6749472803991619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6-41D7-A49A-ACB84600E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Hoja1!$B$8:$B$16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Hoja1!$C$8:$C$16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</c:numCache>
            </c:numRef>
          </c:yVal>
          <c:bubbleSize>
            <c:numRef>
              <c:f>Hoja1!$D$8:$D$16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0.51490066225165587</c:v>
                </c:pt>
                <c:pt idx="2">
                  <c:v>0.81166666666666543</c:v>
                </c:pt>
                <c:pt idx="3">
                  <c:v>0.34876033057851219</c:v>
                </c:pt>
                <c:pt idx="4">
                  <c:v>0.93134328358208962</c:v>
                </c:pt>
                <c:pt idx="5">
                  <c:v>0.71122112211220301</c:v>
                </c:pt>
                <c:pt idx="6">
                  <c:v>0.88500000000000001</c:v>
                </c:pt>
                <c:pt idx="7">
                  <c:v>0.42429284525790345</c:v>
                </c:pt>
                <c:pt idx="8">
                  <c:v>0.48258706467662049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086-41D7-A49A-ACB84600EF84}"/>
            </c:ext>
          </c:extLst>
        </c:ser>
        <c:ser>
          <c:idx val="1"/>
          <c:order val="1"/>
          <c:spPr>
            <a:solidFill>
              <a:srgbClr val="14469C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Hoja1!$B$8:$B$16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Hoja1!$E$8:$E$16</c:f>
              <c:numCache>
                <c:formatCode>General</c:formatCode>
                <c:ptCount val="9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</c:numCache>
            </c:numRef>
          </c:yVal>
          <c:bubbleSize>
            <c:numRef>
              <c:f>Hoja1!$F$8:$F$16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0.46688741721854332</c:v>
                </c:pt>
                <c:pt idx="2">
                  <c:v>0.17166666666666444</c:v>
                </c:pt>
                <c:pt idx="3">
                  <c:v>0.60826446280991897</c:v>
                </c:pt>
                <c:pt idx="4">
                  <c:v>6.7164179104477639E-2</c:v>
                </c:pt>
                <c:pt idx="5">
                  <c:v>0.27227722772276952</c:v>
                </c:pt>
                <c:pt idx="6">
                  <c:v>0.10499999999999998</c:v>
                </c:pt>
                <c:pt idx="7">
                  <c:v>0.54242928452579031</c:v>
                </c:pt>
                <c:pt idx="8">
                  <c:v>0.48258706467662049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086-41D7-A49A-ACB84600EF84}"/>
            </c:ext>
          </c:extLst>
        </c:ser>
        <c:ser>
          <c:idx val="2"/>
          <c:order val="2"/>
          <c:spPr>
            <a:solidFill>
              <a:schemeClr val="bg1">
                <a:lumMod val="6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2002294853722695E-2"/>
                  <c:y val="4.67246309627941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59-4F03-8E61-2FBF4F4F5F67}"/>
                </c:ext>
              </c:extLst>
            </c:dLbl>
            <c:dLbl>
              <c:idx val="2"/>
              <c:layout>
                <c:manualLayout>
                  <c:x val="-2.1683757817191496E-2"/>
                  <c:y val="5.50683150632930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59-4F03-8E61-2FBF4F4F5F67}"/>
                </c:ext>
              </c:extLst>
            </c:dLbl>
            <c:dLbl>
              <c:idx val="3"/>
              <c:layout>
                <c:manualLayout>
                  <c:x val="-3.0576392037571797E-2"/>
                  <c:y val="5.173084142309350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4%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556-2C47-A03B-6C12852A41D2}"/>
                </c:ext>
              </c:extLst>
            </c:dLbl>
            <c:dLbl>
              <c:idx val="4"/>
              <c:layout>
                <c:manualLayout>
                  <c:x val="-2.1947603334272495E-2"/>
                  <c:y val="4.004968368239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59-4F03-8E61-2FBF4F4F5F67}"/>
                </c:ext>
              </c:extLst>
            </c:dLbl>
            <c:dLbl>
              <c:idx val="5"/>
              <c:layout>
                <c:manualLayout>
                  <c:x val="-2.3966748529549452E-2"/>
                  <c:y val="5.1730841423093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59-4F03-8E61-2FBF4F4F5F67}"/>
                </c:ext>
              </c:extLst>
            </c:dLbl>
            <c:dLbl>
              <c:idx val="6"/>
              <c:layout>
                <c:manualLayout>
                  <c:x val="-2.0872388746103532E-2"/>
                  <c:y val="4.67246309627941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59-4F03-8E61-2FBF4F4F5F67}"/>
                </c:ext>
              </c:extLst>
            </c:dLbl>
            <c:dLbl>
              <c:idx val="7"/>
              <c:layout>
                <c:manualLayout>
                  <c:x val="-2.6131474154241999E-2"/>
                  <c:y val="5.6737051883392876E-2"/>
                </c:manualLayout>
              </c:layout>
              <c:tx>
                <c:rich>
                  <a:bodyPr/>
                  <a:lstStyle/>
                  <a:p>
                    <a:fld id="{506F5AFB-9D65-F940-94C8-3283997CADF8}" type="BUBBLESIZE">
                      <a:rPr lang="en-US" b="0">
                        <a:solidFill>
                          <a:schemeClr val="tx1"/>
                        </a:solidFill>
                      </a:rPr>
                      <a:pPr/>
                      <a:t>[DIMENSIONE BOLLE]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556-2C47-A03B-6C12852A41D2}"/>
                </c:ext>
              </c:extLst>
            </c:dLbl>
            <c:dLbl>
              <c:idx val="8"/>
              <c:layout>
                <c:manualLayout>
                  <c:x val="-2.3269386029595725E-2"/>
                  <c:y val="5.6737051883392876E-2"/>
                </c:manualLayout>
              </c:layout>
              <c:tx>
                <c:rich>
                  <a:bodyPr/>
                  <a:lstStyle/>
                  <a:p>
                    <a:fld id="{19C0B8D9-01EC-0949-A7A4-2FBC30404262}" type="BUBBLESIZE">
                      <a:rPr lang="en-US" b="1">
                        <a:solidFill>
                          <a:schemeClr val="tx1"/>
                        </a:solidFill>
                      </a:rPr>
                      <a:pPr/>
                      <a:t>[DIMENSIONE BOLLE]</a:t>
                    </a:fld>
                    <a:endParaRPr lang="it-IT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556-2C47-A03B-6C12852A4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Hoja1!$B$8:$B$16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Hoja1!$G$8:$G$16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yVal>
          <c:bubbleSize>
            <c:numRef>
              <c:f>Hoja1!$H$8:$H$16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1.82119205298014E-2</c:v>
                </c:pt>
                <c:pt idx="2">
                  <c:v>1.6666666666666462E-2</c:v>
                </c:pt>
                <c:pt idx="3">
                  <c:v>4.2975206611570123E-2</c:v>
                </c:pt>
                <c:pt idx="4" formatCode="0.0%">
                  <c:v>1.4925373134328376E-3</c:v>
                </c:pt>
                <c:pt idx="5">
                  <c:v>1.6501650165016396E-2</c:v>
                </c:pt>
                <c:pt idx="6">
                  <c:v>9.9999999999999898E-3</c:v>
                </c:pt>
                <c:pt idx="7">
                  <c:v>3.3277870216306085E-2</c:v>
                </c:pt>
                <c:pt idx="8">
                  <c:v>3.4825870646766351E-2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086-41D7-A49A-ACB84600E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675805327"/>
        <c:axId val="1676101807"/>
      </c:bubbleChart>
      <c:valAx>
        <c:axId val="1675805327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676101807"/>
        <c:crosses val="autoZero"/>
        <c:crossBetween val="midCat"/>
      </c:valAx>
      <c:valAx>
        <c:axId val="16761018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58053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96324228672103E-3"/>
          <c:y val="1.8356105021097694E-2"/>
          <c:w val="0.99206035912635149"/>
          <c:h val="0.98164389497890225"/>
        </c:manualLayout>
      </c:layout>
      <c:bubbleChart>
        <c:varyColors val="0"/>
        <c:ser>
          <c:idx val="0"/>
          <c:order val="0"/>
          <c:spPr>
            <a:solidFill>
              <a:srgbClr val="74A9C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9311778022079209E-2"/>
                  <c:y val="-5.0062104602993712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86-41D7-A49A-ACB84600E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Hoja1!$B$8:$B$16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Hoja1!$C$8:$C$16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</c:numCache>
            </c:numRef>
          </c:yVal>
          <c:bubbleSize>
            <c:numRef>
              <c:f>Hoja1!$D$8:$D$16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0.46357615894039761</c:v>
                </c:pt>
                <c:pt idx="2">
                  <c:v>0.27166666666666295</c:v>
                </c:pt>
                <c:pt idx="3">
                  <c:v>0.51735537190082748</c:v>
                </c:pt>
                <c:pt idx="4">
                  <c:v>0.2626865671641791</c:v>
                </c:pt>
                <c:pt idx="5">
                  <c:v>0.44554455445544067</c:v>
                </c:pt>
                <c:pt idx="6">
                  <c:v>0.66833333333333333</c:v>
                </c:pt>
                <c:pt idx="7">
                  <c:v>0.32778702163061552</c:v>
                </c:pt>
                <c:pt idx="8">
                  <c:v>0.16252072968490922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B086-41D7-A49A-ACB84600EF84}"/>
            </c:ext>
          </c:extLst>
        </c:ser>
        <c:ser>
          <c:idx val="1"/>
          <c:order val="1"/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Hoja1!$B$8:$B$16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2-B086-41D7-A49A-ACB84600EF84}"/>
            </c:ext>
          </c:extLst>
        </c:ser>
        <c:ser>
          <c:idx val="2"/>
          <c:order val="2"/>
          <c:spPr>
            <a:solidFill>
              <a:schemeClr val="bg1">
                <a:lumMod val="50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Hoja1!$B$8:$B$16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Hoja1!$E$8:$E$16</c:f>
              <c:numCache>
                <c:formatCode>General</c:formatCode>
                <c:ptCount val="9"/>
                <c:pt idx="0">
                  <c:v>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</c:numCache>
            </c:numRef>
          </c:yVal>
          <c:bubbleSize>
            <c:numRef>
              <c:f>Hoja1!$F$8:$F$16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0.31953642384105996</c:v>
                </c:pt>
                <c:pt idx="2">
                  <c:v>0.5999999999999972</c:v>
                </c:pt>
                <c:pt idx="3">
                  <c:v>0.23305785123966827</c:v>
                </c:pt>
                <c:pt idx="4">
                  <c:v>0.70895522388059706</c:v>
                </c:pt>
                <c:pt idx="5">
                  <c:v>0.41419141914190966</c:v>
                </c:pt>
                <c:pt idx="6">
                  <c:v>0.29499999999999998</c:v>
                </c:pt>
                <c:pt idx="7">
                  <c:v>0.40931780366056564</c:v>
                </c:pt>
                <c:pt idx="8">
                  <c:v>0.5588723051409672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B086-41D7-A49A-ACB84600EF84}"/>
            </c:ext>
          </c:extLst>
        </c:ser>
        <c:ser>
          <c:idx val="3"/>
          <c:order val="3"/>
          <c:spPr>
            <a:solidFill>
              <a:srgbClr val="EF3B2C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Hoja1!$B$8:$B$16</c:f>
              <c:numCache>
                <c:formatCode>General</c:formatCode>
                <c:ptCount val="9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Hoja1!$G$8:$G$16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</c:numCache>
            </c:numRef>
          </c:yVal>
          <c:bubbleSize>
            <c:numRef>
              <c:f>Hoja1!$H$8:$H$16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0.21688741721854349</c:v>
                </c:pt>
                <c:pt idx="2">
                  <c:v>0.12833333333333174</c:v>
                </c:pt>
                <c:pt idx="3">
                  <c:v>0.24958677685950315</c:v>
                </c:pt>
                <c:pt idx="4">
                  <c:v>2.8358208955223899E-2</c:v>
                </c:pt>
                <c:pt idx="5">
                  <c:v>0.14026402640263913</c:v>
                </c:pt>
                <c:pt idx="6">
                  <c:v>3.6666666666666646E-2</c:v>
                </c:pt>
                <c:pt idx="7">
                  <c:v>0.26289517470881857</c:v>
                </c:pt>
                <c:pt idx="8">
                  <c:v>0.27860696517412975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37DE-4639-90A8-3AC5E2772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675805327"/>
        <c:axId val="1676101807"/>
      </c:bubbleChart>
      <c:valAx>
        <c:axId val="1675805327"/>
        <c:scaling>
          <c:orientation val="minMax"/>
          <c:max val="9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676101807"/>
        <c:crosses val="autoZero"/>
        <c:crossBetween val="midCat"/>
      </c:valAx>
      <c:valAx>
        <c:axId val="16761018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58053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80234997034609E-2"/>
          <c:y val="0.19047422694183055"/>
          <c:w val="0.27693791331120471"/>
          <c:h val="0.6985104718225801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7D8-478E-B419-61AE399C91A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8-478E-B419-61AE399C91AF}"/>
              </c:ext>
            </c:extLst>
          </c:dPt>
          <c:dPt>
            <c:idx val="2"/>
            <c:bubble3D val="0"/>
            <c:spPr>
              <a:solidFill>
                <a:srgbClr val="0CA5B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D8-478E-B419-61AE399C91AF}"/>
              </c:ext>
            </c:extLst>
          </c:dPt>
          <c:dPt>
            <c:idx val="3"/>
            <c:bubble3D val="0"/>
            <c:spPr>
              <a:solidFill>
                <a:srgbClr val="74A9C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8-478E-B419-61AE399C91A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D3-4680-B022-2C7647E34790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D3-4680-B022-2C7647E34790}"/>
              </c:ext>
            </c:extLst>
          </c:dPt>
          <c:dLbls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8D3-4680-B022-2C7647E34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Several times a day</c:v>
                </c:pt>
                <c:pt idx="1">
                  <c:v>About once a day</c:v>
                </c:pt>
                <c:pt idx="2">
                  <c:v>A few times a week</c:v>
                </c:pt>
                <c:pt idx="3">
                  <c:v>A few times a month</c:v>
                </c:pt>
                <c:pt idx="4">
                  <c:v>A few times a year</c:v>
                </c:pt>
                <c:pt idx="5">
                  <c:v>Never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0.39679915508466229</c:v>
                </c:pt>
                <c:pt idx="1">
                  <c:v>0.31814048568740122</c:v>
                </c:pt>
                <c:pt idx="2">
                  <c:v>0.15948494145022726</c:v>
                </c:pt>
                <c:pt idx="3">
                  <c:v>6.802793974676985E-2</c:v>
                </c:pt>
                <c:pt idx="4">
                  <c:v>3.9062994169597305E-2</c:v>
                </c:pt>
                <c:pt idx="5">
                  <c:v>1.8484483861342046E-2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3-4680-B022-2C7647E34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8575">
          <a:solidFill>
            <a:schemeClr val="bg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CA5B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4A9C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0606467895640863E-3"/>
          <c:y val="5.5317740893153569E-2"/>
          <c:w val="0.98334076768952239"/>
          <c:h val="5.4884200803109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5723856619849"/>
          <c:y val="6.2898676594783723E-2"/>
          <c:w val="0.83534276143380148"/>
          <c:h val="0.87237409022497947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Several times a day</c:v>
                </c:pt>
              </c:strCache>
            </c:strRef>
          </c:tx>
          <c:spPr>
            <a:solidFill>
              <a:srgbClr val="00206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Hoja1!$B$2:$C$2</c:f>
              <c:numCache>
                <c:formatCode>0%</c:formatCode>
                <c:ptCount val="2"/>
                <c:pt idx="0">
                  <c:v>0.37556716850502414</c:v>
                </c:pt>
                <c:pt idx="1">
                  <c:v>0.41253363117907915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6-440B-B0C0-2FA7E7550BD8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About once a day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Hoja1!$B$3:$C$3</c:f>
              <c:numCache>
                <c:formatCode>0%</c:formatCode>
                <c:ptCount val="2"/>
                <c:pt idx="0">
                  <c:v>0.34307023860576763</c:v>
                </c:pt>
                <c:pt idx="1">
                  <c:v>0.29966569060111098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6-440B-B0C0-2FA7E7550BD8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A few times a week</c:v>
                </c:pt>
              </c:strCache>
            </c:strRef>
          </c:tx>
          <c:spPr>
            <a:solidFill>
              <a:srgbClr val="0CA5B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Hoja1!$B$4:$C$4</c:f>
              <c:numCache>
                <c:formatCode>0%</c:formatCode>
                <c:ptCount val="2"/>
                <c:pt idx="0">
                  <c:v>0.15328162442372828</c:v>
                </c:pt>
                <c:pt idx="1">
                  <c:v>0.16408205925139854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76-440B-B0C0-2FA7E7550BD8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A few times a month</c:v>
                </c:pt>
              </c:strCache>
            </c:strRef>
          </c:tx>
          <c:spPr>
            <a:solidFill>
              <a:srgbClr val="74A9C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Hoja1!$B$5:$C$5</c:f>
              <c:numCache>
                <c:formatCode>0%</c:formatCode>
                <c:ptCount val="2"/>
                <c:pt idx="0">
                  <c:v>7.577383278450861E-2</c:v>
                </c:pt>
                <c:pt idx="1">
                  <c:v>6.2287658761990689E-2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76-440B-B0C0-2FA7E7550BD8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Hoja1!$B$6:$C$6</c:f>
              <c:numCache>
                <c:formatCode>0%</c:formatCode>
                <c:ptCount val="2"/>
                <c:pt idx="0">
                  <c:v>4.1890637355355059E-2</c:v>
                </c:pt>
                <c:pt idx="1">
                  <c:v>3.6967500940880499E-2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7-4B69-A435-16857410D33E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8D-4616-896C-C40F00049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Hoja1!$B$7:$C$7</c:f>
              <c:numCache>
                <c:formatCode>0%</c:formatCode>
                <c:ptCount val="2"/>
                <c:pt idx="0">
                  <c:v>1.0416498325616339E-2</c:v>
                </c:pt>
                <c:pt idx="1">
                  <c:v>2.4463459265540041E-2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7-4B69-A435-16857410D3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422757541563"/>
          <c:y val="1.0328748297686508E-2"/>
          <c:w val="0.84502890102192196"/>
          <c:h val="0.9709426987826131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Several times a day</c:v>
                </c:pt>
              </c:strCache>
            </c:strRef>
          </c:tx>
          <c:spPr>
            <a:solidFill>
              <a:srgbClr val="00206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Hoja1!$B$2:$I$2</c:f>
              <c:numCache>
                <c:formatCode>0%</c:formatCode>
                <c:ptCount val="8"/>
                <c:pt idx="0">
                  <c:v>0.17041800643086835</c:v>
                </c:pt>
                <c:pt idx="1">
                  <c:v>0.31211498973305946</c:v>
                </c:pt>
                <c:pt idx="2">
                  <c:v>0.28436018957345977</c:v>
                </c:pt>
                <c:pt idx="3">
                  <c:v>0.59455128205128205</c:v>
                </c:pt>
                <c:pt idx="4">
                  <c:v>0.20417633410672856</c:v>
                </c:pt>
                <c:pt idx="5">
                  <c:v>0.58192090395480234</c:v>
                </c:pt>
                <c:pt idx="6">
                  <c:v>0.32812500000000017</c:v>
                </c:pt>
                <c:pt idx="7">
                  <c:v>0.4467353951890029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E40-9C0D-271230F17C46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About once a day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Hoja1!$B$3:$I$3</c:f>
              <c:numCache>
                <c:formatCode>0%</c:formatCode>
                <c:ptCount val="8"/>
                <c:pt idx="0">
                  <c:v>0.30225080385852054</c:v>
                </c:pt>
                <c:pt idx="1">
                  <c:v>0.36755646817248439</c:v>
                </c:pt>
                <c:pt idx="2">
                  <c:v>0.35545023696682471</c:v>
                </c:pt>
                <c:pt idx="3">
                  <c:v>0.29326923076923078</c:v>
                </c:pt>
                <c:pt idx="4">
                  <c:v>0.34802784222737765</c:v>
                </c:pt>
                <c:pt idx="5">
                  <c:v>0.25612052730696799</c:v>
                </c:pt>
                <c:pt idx="6">
                  <c:v>0.27343750000000011</c:v>
                </c:pt>
                <c:pt idx="7">
                  <c:v>0.26804123711340216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6-4E40-9C0D-271230F17C4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A few times a week</c:v>
                </c:pt>
              </c:strCache>
            </c:strRef>
          </c:tx>
          <c:spPr>
            <a:solidFill>
              <a:srgbClr val="0CA5B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Hoja1!$B$4:$I$4</c:f>
              <c:numCache>
                <c:formatCode>0%</c:formatCode>
                <c:ptCount val="8"/>
                <c:pt idx="0">
                  <c:v>0.19614147909967858</c:v>
                </c:pt>
                <c:pt idx="1">
                  <c:v>0.20328542094455862</c:v>
                </c:pt>
                <c:pt idx="2">
                  <c:v>0.1848341232227487</c:v>
                </c:pt>
                <c:pt idx="3">
                  <c:v>7.3717948717948734E-2</c:v>
                </c:pt>
                <c:pt idx="4">
                  <c:v>0.19257540603248266</c:v>
                </c:pt>
                <c:pt idx="5">
                  <c:v>0.11111111111111109</c:v>
                </c:pt>
                <c:pt idx="6">
                  <c:v>0.14453124999999997</c:v>
                </c:pt>
                <c:pt idx="7">
                  <c:v>0.16494845360824775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6-4E40-9C0D-271230F17C46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A few times a month</c:v>
                </c:pt>
              </c:strCache>
            </c:strRef>
          </c:tx>
          <c:spPr>
            <a:solidFill>
              <a:srgbClr val="74A9C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Hoja1!$B$5:$I$5</c:f>
              <c:numCache>
                <c:formatCode>0%</c:formatCode>
                <c:ptCount val="8"/>
                <c:pt idx="0">
                  <c:v>0.17041800643086835</c:v>
                </c:pt>
                <c:pt idx="1">
                  <c:v>6.7761806981519623E-2</c:v>
                </c:pt>
                <c:pt idx="2">
                  <c:v>0.10900473933649284</c:v>
                </c:pt>
                <c:pt idx="3">
                  <c:v>2.0833333333333353E-2</c:v>
                </c:pt>
                <c:pt idx="4">
                  <c:v>9.7447795823666097E-2</c:v>
                </c:pt>
                <c:pt idx="5">
                  <c:v>4.3314500941619566E-2</c:v>
                </c:pt>
                <c:pt idx="6">
                  <c:v>0.11718749999999994</c:v>
                </c:pt>
                <c:pt idx="7">
                  <c:v>7.9037800687285387E-2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6-4E40-9C0D-271230F17C46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Hoja1!$B$6:$I$6</c:f>
              <c:numCache>
                <c:formatCode>0%</c:formatCode>
                <c:ptCount val="8"/>
                <c:pt idx="0">
                  <c:v>0.11254019292604509</c:v>
                </c:pt>
                <c:pt idx="1">
                  <c:v>3.0800821355236176E-2</c:v>
                </c:pt>
                <c:pt idx="2">
                  <c:v>5.2132701421800952E-2</c:v>
                </c:pt>
                <c:pt idx="3">
                  <c:v>1.6025641025641042E-2</c:v>
                </c:pt>
                <c:pt idx="4">
                  <c:v>9.9767981438515285E-2</c:v>
                </c:pt>
                <c:pt idx="5">
                  <c:v>7.5329566854990511E-3</c:v>
                </c:pt>
                <c:pt idx="6">
                  <c:v>9.7656249999999931E-2</c:v>
                </c:pt>
                <c:pt idx="7">
                  <c:v>3.4364261168384952E-2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96-4E40-9C0D-271230F17C46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D-472E-95B2-D95A31ECC8A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7D-472E-95B2-D95A31ECC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Hoja1!$B$7:$I$7</c:f>
              <c:numCache>
                <c:formatCode>0%</c:formatCode>
                <c:ptCount val="8"/>
                <c:pt idx="0">
                  <c:v>4.8231511254019283E-2</c:v>
                </c:pt>
                <c:pt idx="1">
                  <c:v>1.8480492813141704E-2</c:v>
                </c:pt>
                <c:pt idx="2">
                  <c:v>1.4218009478672982E-2</c:v>
                </c:pt>
                <c:pt idx="3">
                  <c:v>1.602564102564104E-3</c:v>
                </c:pt>
                <c:pt idx="4">
                  <c:v>5.8004640371229821E-2</c:v>
                </c:pt>
                <c:pt idx="6">
                  <c:v>3.9062499999999951E-2</c:v>
                </c:pt>
                <c:pt idx="7">
                  <c:v>6.8728522336769906E-3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96-4E40-9C0D-271230F17C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70363904683898E-2"/>
          <c:y val="0.24044422314373362"/>
          <c:w val="0.27474473506262853"/>
          <c:h val="0.6787991279634928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7D8-478E-B419-61AE399C91A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8-478E-B419-61AE399C91AF}"/>
              </c:ext>
            </c:extLst>
          </c:dPt>
          <c:dPt>
            <c:idx val="2"/>
            <c:bubble3D val="0"/>
            <c:spPr>
              <a:solidFill>
                <a:srgbClr val="0CA5B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D8-478E-B419-61AE399C91AF}"/>
              </c:ext>
            </c:extLst>
          </c:dPt>
          <c:dPt>
            <c:idx val="3"/>
            <c:bubble3D val="0"/>
            <c:spPr>
              <a:solidFill>
                <a:srgbClr val="74A9C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8-478E-B419-61AE399C91A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D3-4680-B022-2C7647E34790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D3-4680-B022-2C7647E34790}"/>
              </c:ext>
            </c:extLst>
          </c:dPt>
          <c:dLbls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8D3-4680-B022-2C7647E34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Daily </c:v>
                </c:pt>
                <c:pt idx="1">
                  <c:v>Weekly</c:v>
                </c:pt>
                <c:pt idx="2">
                  <c:v>Monthly</c:v>
                </c:pt>
                <c:pt idx="3">
                  <c:v>Only on special occasions (funerals, weddings, baptisms)</c:v>
                </c:pt>
                <c:pt idx="4">
                  <c:v>I used to go to religious services/mass, but I don’t anymore</c:v>
                </c:pt>
                <c:pt idx="5">
                  <c:v>I do not attend religious services/mass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0.11735863004168406</c:v>
                </c:pt>
                <c:pt idx="1">
                  <c:v>0.45442540546787391</c:v>
                </c:pt>
                <c:pt idx="2">
                  <c:v>0.10349312318623533</c:v>
                </c:pt>
                <c:pt idx="3">
                  <c:v>0.11507644913927492</c:v>
                </c:pt>
                <c:pt idx="4">
                  <c:v>0.13859894665750139</c:v>
                </c:pt>
                <c:pt idx="5">
                  <c:v>7.1047445507430376E-2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3-4680-B022-2C7647E34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8575">
          <a:solidFill>
            <a:schemeClr val="bg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CA5B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4A9C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0606467895640863E-3"/>
          <c:y val="7.3756987857538083E-3"/>
          <c:w val="0.98334076768952239"/>
          <c:h val="0.14339258623215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5723856619849"/>
          <c:y val="6.2898676594783723E-2"/>
          <c:w val="0.83534276143380148"/>
          <c:h val="0.87237409022497947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Daily </c:v>
                </c:pt>
              </c:strCache>
            </c:strRef>
          </c:tx>
          <c:spPr>
            <a:solidFill>
              <a:srgbClr val="00206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Hoja1!$B$2:$C$2</c:f>
              <c:numCache>
                <c:formatCode>0%</c:formatCode>
                <c:ptCount val="2"/>
                <c:pt idx="0">
                  <c:v>8.4346076699194264E-2</c:v>
                </c:pt>
                <c:pt idx="1">
                  <c:v>0.14182337946277515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6-440B-B0C0-2FA7E7550BD8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Hoja1!$B$3:$C$3</c:f>
              <c:numCache>
                <c:formatCode>0%</c:formatCode>
                <c:ptCount val="2"/>
                <c:pt idx="0">
                  <c:v>0.46761498011980274</c:v>
                </c:pt>
                <c:pt idx="1">
                  <c:v>0.44465095283822242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6-440B-B0C0-2FA7E7550BD8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rgbClr val="0CA5B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Hoja1!$B$4:$C$4</c:f>
              <c:numCache>
                <c:formatCode>0%</c:formatCode>
                <c:ptCount val="2"/>
                <c:pt idx="0">
                  <c:v>0.1168186203474484</c:v>
                </c:pt>
                <c:pt idx="1">
                  <c:v>9.3617941900544982E-2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76-440B-B0C0-2FA7E7550BD8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Only on special occasions (funerals, weddings, baptisms)</c:v>
                </c:pt>
              </c:strCache>
            </c:strRef>
          </c:tx>
          <c:spPr>
            <a:solidFill>
              <a:srgbClr val="74A9C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Hoja1!$B$5:$C$5</c:f>
              <c:numCache>
                <c:formatCode>0%</c:formatCode>
                <c:ptCount val="2"/>
                <c:pt idx="0">
                  <c:v>0.17269926848945974</c:v>
                </c:pt>
                <c:pt idx="1">
                  <c:v>7.2373668117948042E-2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76-440B-B0C0-2FA7E7550BD8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 used to go to religious services/mass, but I don’t anymore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Hoja1!$B$6:$C$6</c:f>
              <c:numCache>
                <c:formatCode>0%</c:formatCode>
                <c:ptCount val="2"/>
                <c:pt idx="0">
                  <c:v>0.115498692363438</c:v>
                </c:pt>
                <c:pt idx="1">
                  <c:v>0.15571794763281666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7-4B69-A435-16857410D33E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 do not attend religious services/mass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Hoja1!$B$1:$C$1</c:f>
              <c:strCache>
                <c:ptCount val="2"/>
                <c:pt idx="0">
                  <c:v>Catholic</c:v>
                </c:pt>
                <c:pt idx="1">
                  <c:v>Non-Catholic</c:v>
                </c:pt>
              </c:strCache>
            </c:strRef>
          </c:cat>
          <c:val>
            <c:numRef>
              <c:f>Hoja1!$B$7:$C$7</c:f>
              <c:numCache>
                <c:formatCode>0%</c:formatCode>
                <c:ptCount val="2"/>
                <c:pt idx="0">
                  <c:v>4.302236198065662E-2</c:v>
                </c:pt>
                <c:pt idx="1">
                  <c:v>9.1816110047692551E-2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7-4B69-A435-16857410D3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422757541563"/>
          <c:y val="1.0328748297686508E-2"/>
          <c:w val="0.84502890102192196"/>
          <c:h val="0.9709426987826131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Daily </c:v>
                </c:pt>
              </c:strCache>
            </c:strRef>
          </c:tx>
          <c:spPr>
            <a:solidFill>
              <a:srgbClr val="00206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Hoja1!$B$2:$I$2</c:f>
              <c:numCache>
                <c:formatCode>0%</c:formatCode>
                <c:ptCount val="8"/>
                <c:pt idx="0">
                  <c:v>9.6463022508038621E-2</c:v>
                </c:pt>
                <c:pt idx="1">
                  <c:v>0.12320328542094465</c:v>
                </c:pt>
                <c:pt idx="2">
                  <c:v>0.15639810426540271</c:v>
                </c:pt>
                <c:pt idx="3">
                  <c:v>8.8141025641025661E-2</c:v>
                </c:pt>
                <c:pt idx="4">
                  <c:v>0.12064965197215799</c:v>
                </c:pt>
                <c:pt idx="5">
                  <c:v>0.11487758945386062</c:v>
                </c:pt>
                <c:pt idx="6">
                  <c:v>0.18359375</c:v>
                </c:pt>
                <c:pt idx="7">
                  <c:v>0.11340206185567026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E40-9C0D-271230F17C46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Weekly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Hoja1!$B$3:$I$3</c:f>
              <c:numCache>
                <c:formatCode>0%</c:formatCode>
                <c:ptCount val="8"/>
                <c:pt idx="0">
                  <c:v>0.2282958199356912</c:v>
                </c:pt>
                <c:pt idx="1">
                  <c:v>0.41273100616016378</c:v>
                </c:pt>
                <c:pt idx="2">
                  <c:v>0.35071090047393372</c:v>
                </c:pt>
                <c:pt idx="3">
                  <c:v>0.65384615384615385</c:v>
                </c:pt>
                <c:pt idx="4">
                  <c:v>0.37354988399071842</c:v>
                </c:pt>
                <c:pt idx="5">
                  <c:v>0.53672316384180785</c:v>
                </c:pt>
                <c:pt idx="6">
                  <c:v>0.30468750000000011</c:v>
                </c:pt>
                <c:pt idx="7">
                  <c:v>0.43298969072164867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6-4E40-9C0D-271230F17C4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rgbClr val="0CA5B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Hoja1!$B$4:$I$4</c:f>
              <c:numCache>
                <c:formatCode>0%</c:formatCode>
                <c:ptCount val="8"/>
                <c:pt idx="0">
                  <c:v>6.1093247588424424E-2</c:v>
                </c:pt>
                <c:pt idx="1">
                  <c:v>0.11088295687885025</c:v>
                </c:pt>
                <c:pt idx="2">
                  <c:v>0.1232227488151658</c:v>
                </c:pt>
                <c:pt idx="3">
                  <c:v>4.6474358974358997E-2</c:v>
                </c:pt>
                <c:pt idx="4">
                  <c:v>0.11832946635730877</c:v>
                </c:pt>
                <c:pt idx="5">
                  <c:v>0.11111111111111109</c:v>
                </c:pt>
                <c:pt idx="6">
                  <c:v>0.11328124999999993</c:v>
                </c:pt>
                <c:pt idx="7">
                  <c:v>0.1408934707903782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6-4E40-9C0D-271230F17C46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Only on special occasions (funerals, weddings, baptisms)</c:v>
                </c:pt>
              </c:strCache>
            </c:strRef>
          </c:tx>
          <c:spPr>
            <a:solidFill>
              <a:srgbClr val="74A9C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Hoja1!$B$5:$I$5</c:f>
              <c:numCache>
                <c:formatCode>0%</c:formatCode>
                <c:ptCount val="8"/>
                <c:pt idx="0">
                  <c:v>0.21221864951768488</c:v>
                </c:pt>
                <c:pt idx="1">
                  <c:v>6.9815195071868646E-2</c:v>
                </c:pt>
                <c:pt idx="2">
                  <c:v>0.22274881516587672</c:v>
                </c:pt>
                <c:pt idx="3">
                  <c:v>5.1282051282051294E-2</c:v>
                </c:pt>
                <c:pt idx="4">
                  <c:v>0.17169373549883996</c:v>
                </c:pt>
                <c:pt idx="5">
                  <c:v>0.13182674199623351</c:v>
                </c:pt>
                <c:pt idx="6">
                  <c:v>0.1875</c:v>
                </c:pt>
                <c:pt idx="7">
                  <c:v>0.17182130584192465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6-4E40-9C0D-271230F17C46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 used to go to religious services/mass, but I don’t anymore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Hoja1!$B$6:$I$6</c:f>
              <c:numCache>
                <c:formatCode>0%</c:formatCode>
                <c:ptCount val="8"/>
                <c:pt idx="0">
                  <c:v>0.22508038585208998</c:v>
                </c:pt>
                <c:pt idx="1">
                  <c:v>0.18275154004106769</c:v>
                </c:pt>
                <c:pt idx="2">
                  <c:v>8.0568720379146919E-2</c:v>
                </c:pt>
                <c:pt idx="3">
                  <c:v>0.13621794871794873</c:v>
                </c:pt>
                <c:pt idx="4">
                  <c:v>0.12993039443155474</c:v>
                </c:pt>
                <c:pt idx="5">
                  <c:v>8.8512241054613916E-2</c:v>
                </c:pt>
                <c:pt idx="6">
                  <c:v>8.2031249999999917E-2</c:v>
                </c:pt>
                <c:pt idx="7">
                  <c:v>7.5601374570446842E-2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96-4E40-9C0D-271230F17C46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I do not attend religious services/mass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Hoja1!$B$7:$I$7</c:f>
              <c:numCache>
                <c:formatCode>0%</c:formatCode>
                <c:ptCount val="8"/>
                <c:pt idx="0">
                  <c:v>0.17684887459807086</c:v>
                </c:pt>
                <c:pt idx="1">
                  <c:v>0.10061601642710487</c:v>
                </c:pt>
                <c:pt idx="2">
                  <c:v>6.6350710900473939E-2</c:v>
                </c:pt>
                <c:pt idx="3">
                  <c:v>2.4038461538461561E-2</c:v>
                </c:pt>
                <c:pt idx="4">
                  <c:v>8.5846867749420089E-2</c:v>
                </c:pt>
                <c:pt idx="5">
                  <c:v>1.6949152542372864E-2</c:v>
                </c:pt>
                <c:pt idx="6">
                  <c:v>0.12890624999999994</c:v>
                </c:pt>
                <c:pt idx="7">
                  <c:v>6.5292096219931359E-2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96-4E40-9C0D-271230F17C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23354168357822"/>
          <c:y val="4.1765735165457257E-2"/>
          <c:w val="0.48188814027112598"/>
          <c:h val="0.9165323452215533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F58383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16C9-490B-A61C-84E7DE5457AD}"/>
              </c:ext>
            </c:extLst>
          </c:dPt>
          <c:dPt>
            <c:idx val="1"/>
            <c:bubble3D val="0"/>
            <c:spPr>
              <a:solidFill>
                <a:srgbClr val="95B3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C9-490B-A61C-84E7DE5457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0.50259195679424262</c:v>
                </c:pt>
                <c:pt idx="1">
                  <c:v>0.49740804320575743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6C9-490B-A61C-84E7DE545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58383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95B3D7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76217712476662069"/>
          <c:y val="0.35017755133549483"/>
          <c:w val="0.16383865032334877"/>
          <c:h val="0.30863774381143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90368171627345E-2"/>
          <c:y val="0.1488392741057793"/>
          <c:w val="0.95394776289099492"/>
          <c:h val="0.722533676716951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rgbClr val="74A9C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4A9C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6"/>
                <c:pt idx="0">
                  <c:v>To God </c:v>
                </c:pt>
                <c:pt idx="1">
                  <c:v>To Jesus Christ</c:v>
                </c:pt>
                <c:pt idx="2">
                  <c:v>To the Holy Spirit</c:v>
                </c:pt>
                <c:pt idx="3">
                  <c:v>To Our Lady</c:v>
                </c:pt>
                <c:pt idx="4">
                  <c:v>To myself</c:v>
                </c:pt>
                <c:pt idx="5">
                  <c:v>To the angels</c:v>
                </c:pt>
              </c:strCache>
              <c:extLst/>
            </c:strRef>
          </c:cat>
          <c:val>
            <c:numRef>
              <c:f>Hoja1!$B$2:$B$13</c:f>
              <c:numCache>
                <c:formatCode>0%</c:formatCode>
                <c:ptCount val="6"/>
                <c:pt idx="0">
                  <c:v>0.8515943926711812</c:v>
                </c:pt>
                <c:pt idx="1">
                  <c:v>0.64505365763290778</c:v>
                </c:pt>
                <c:pt idx="2">
                  <c:v>0.46791757480031626</c:v>
                </c:pt>
                <c:pt idx="3">
                  <c:v>0.39359825510029878</c:v>
                </c:pt>
                <c:pt idx="4">
                  <c:v>0.21707358134836258</c:v>
                </c:pt>
                <c:pt idx="5">
                  <c:v>0.22559579004947047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3EE-42F8-BB6C-4AE721091B82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Non-Catholic</c:v>
                </c:pt>
              </c:strCache>
            </c:strRef>
          </c:tx>
          <c:spPr>
            <a:solidFill>
              <a:srgbClr val="E2B24C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2B24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6"/>
                <c:pt idx="0">
                  <c:v>To God </c:v>
                </c:pt>
                <c:pt idx="1">
                  <c:v>To Jesus Christ</c:v>
                </c:pt>
                <c:pt idx="2">
                  <c:v>To the Holy Spirit</c:v>
                </c:pt>
                <c:pt idx="3">
                  <c:v>To Our Lady</c:v>
                </c:pt>
                <c:pt idx="4">
                  <c:v>To myself</c:v>
                </c:pt>
                <c:pt idx="5">
                  <c:v>To the angels</c:v>
                </c:pt>
              </c:strCache>
              <c:extLst/>
            </c:strRef>
          </c:cat>
          <c:val>
            <c:numRef>
              <c:f>Hoja1!$C$2:$C$13</c:f>
              <c:numCache>
                <c:formatCode>0%</c:formatCode>
                <c:ptCount val="6"/>
                <c:pt idx="0">
                  <c:v>0.84494654185258222</c:v>
                </c:pt>
                <c:pt idx="1">
                  <c:v>0.5161377047632707</c:v>
                </c:pt>
                <c:pt idx="2">
                  <c:v>0.34063063191899617</c:v>
                </c:pt>
                <c:pt idx="3">
                  <c:v>7.7965536565041071E-2</c:v>
                </c:pt>
                <c:pt idx="4">
                  <c:v>0.10800331172924342</c:v>
                </c:pt>
                <c:pt idx="5">
                  <c:v>9.5044553492204198E-2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3EE-42F8-BB6C-4AE721091B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9"/>
        <c:axId val="1358466192"/>
        <c:axId val="1287594336"/>
      </c:barChart>
      <c:catAx>
        <c:axId val="1358466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4A9C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E2B24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16845485404078966"/>
          <c:y val="5.4976606953682471E-2"/>
          <c:w val="0.65367914792868731"/>
          <c:h val="5.64266280233215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4660284142708E-2"/>
          <c:y val="0.10764095969967455"/>
          <c:w val="0.97743434211531088"/>
          <c:h val="0.759272174991210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rgbClr val="74A9C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4A9C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5"/>
                <c:pt idx="0">
                  <c:v>By using my own words and expressions</c:v>
                </c:pt>
                <c:pt idx="1">
                  <c:v>By being silent, listening, and/or contemplating in a quiet place</c:v>
                </c:pt>
                <c:pt idx="2">
                  <c:v>By reading or meditating on the Bible</c:v>
                </c:pt>
                <c:pt idx="3">
                  <c:v>By reciting prayers that are said in my religion</c:v>
                </c:pt>
                <c:pt idx="4">
                  <c:v>By reading or meditating on the Gospels</c:v>
                </c:pt>
              </c:strCache>
              <c:extLst/>
            </c:strRef>
          </c:cat>
          <c:val>
            <c:numRef>
              <c:f>Hoja1!$B$2:$B$15</c:f>
              <c:numCache>
                <c:formatCode>0%</c:formatCode>
                <c:ptCount val="5"/>
                <c:pt idx="0">
                  <c:v>0.57373674876667546</c:v>
                </c:pt>
                <c:pt idx="1">
                  <c:v>0.41079762950277116</c:v>
                </c:pt>
                <c:pt idx="2">
                  <c:v>0.24114043259986978</c:v>
                </c:pt>
                <c:pt idx="3">
                  <c:v>0.36122463527746135</c:v>
                </c:pt>
                <c:pt idx="4">
                  <c:v>0.1460565841332454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72-469F-AD34-FBC05F47E08C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Non-Catholic</c:v>
                </c:pt>
              </c:strCache>
            </c:strRef>
          </c:tx>
          <c:spPr>
            <a:solidFill>
              <a:srgbClr val="E2B24C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2B24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5"/>
                <c:pt idx="0">
                  <c:v>By using my own words and expressions</c:v>
                </c:pt>
                <c:pt idx="1">
                  <c:v>By being silent, listening, and/or contemplating in a quiet place</c:v>
                </c:pt>
                <c:pt idx="2">
                  <c:v>By reading or meditating on the Bible</c:v>
                </c:pt>
                <c:pt idx="3">
                  <c:v>By reciting prayers that are said in my religion</c:v>
                </c:pt>
                <c:pt idx="4">
                  <c:v>By reading or meditating on the Gospels</c:v>
                </c:pt>
              </c:strCache>
              <c:extLst/>
            </c:strRef>
          </c:cat>
          <c:val>
            <c:numRef>
              <c:f>Hoja1!$C$2:$C$15</c:f>
              <c:numCache>
                <c:formatCode>0%</c:formatCode>
                <c:ptCount val="5"/>
                <c:pt idx="0">
                  <c:v>0.53905964895216363</c:v>
                </c:pt>
                <c:pt idx="1">
                  <c:v>0.28373178704563784</c:v>
                </c:pt>
                <c:pt idx="2">
                  <c:v>0.31536032098555217</c:v>
                </c:pt>
                <c:pt idx="3">
                  <c:v>0.1942243281039007</c:v>
                </c:pt>
                <c:pt idx="4">
                  <c:v>0.17251449046031553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F72-469F-AD34-FBC05F47E0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9"/>
        <c:axId val="1358466192"/>
        <c:axId val="1287594336"/>
      </c:barChart>
      <c:catAx>
        <c:axId val="1358466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4A9C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E2B24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2.0450931070236184E-2"/>
          <c:y val="1.2420110734577832E-2"/>
          <c:w val="0.97893380848069078"/>
          <c:h val="6.1613854845416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4660284142708E-2"/>
          <c:y val="0.10505565640395055"/>
          <c:w val="0.97743434211531088"/>
          <c:h val="0.639425395826779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Catholic</c:v>
                </c:pt>
              </c:strCache>
            </c:strRef>
          </c:tx>
          <c:spPr>
            <a:solidFill>
              <a:srgbClr val="74A9C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4A9CF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 human community that does good, like a volunteer association</c:v>
                </c:pt>
                <c:pt idx="1">
                  <c:v>A human and divine institution</c:v>
                </c:pt>
                <c:pt idx="2">
                  <c:v>An old, backwards entity</c:v>
                </c:pt>
                <c:pt idx="3">
                  <c:v>An entity of political power</c:v>
                </c:pt>
                <c:pt idx="4">
                  <c:v>A source of unnecessary obligations and rules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0.83761762951391971</c:v>
                </c:pt>
                <c:pt idx="1">
                  <c:v>0.83109866707433799</c:v>
                </c:pt>
                <c:pt idx="2">
                  <c:v>0.327484063139106</c:v>
                </c:pt>
                <c:pt idx="3">
                  <c:v>0.26484106362332954</c:v>
                </c:pt>
                <c:pt idx="4">
                  <c:v>0.25126256735189495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2-469F-AD34-FBC05F47E08C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Non-Catholic</c:v>
                </c:pt>
              </c:strCache>
            </c:strRef>
          </c:tx>
          <c:spPr>
            <a:solidFill>
              <a:srgbClr val="E2B24C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2B24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 human community that does good, like a volunteer association</c:v>
                </c:pt>
                <c:pt idx="1">
                  <c:v>A human and divine institution</c:v>
                </c:pt>
                <c:pt idx="2">
                  <c:v>An old, backwards entity</c:v>
                </c:pt>
                <c:pt idx="3">
                  <c:v>An entity of political power</c:v>
                </c:pt>
                <c:pt idx="4">
                  <c:v>A source of unnecessary obligations and rules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0.70966263126209395</c:v>
                </c:pt>
                <c:pt idx="1">
                  <c:v>0.67966573140385078</c:v>
                </c:pt>
                <c:pt idx="2">
                  <c:v>0.25082446639429939</c:v>
                </c:pt>
                <c:pt idx="3">
                  <c:v>0.23659597490892939</c:v>
                </c:pt>
                <c:pt idx="4">
                  <c:v>0.2142745860646211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2-469F-AD34-FBC05F47E0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7"/>
        <c:axId val="1358466192"/>
        <c:axId val="1287594336"/>
      </c:barChart>
      <c:catAx>
        <c:axId val="13584661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4A9C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E2B24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20488501795970929"/>
          <c:y val="1.1925274539538858E-2"/>
          <c:w val="0.65074728063908027"/>
          <c:h val="5.91590646953968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93274148789524"/>
          <c:y val="0.16316229759301543"/>
          <c:w val="0.5479568900392584"/>
          <c:h val="0.821509445905138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1665E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God has revealed Himself through his Son, Jesus Christ</c:v>
                </c:pt>
                <c:pt idx="1">
                  <c:v>The Bible is a sacred text, containing truths revealed by God</c:v>
                </c:pt>
                <c:pt idx="2">
                  <c:v>The Bible contains human wisdom but not divine revelation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0.529702307702135</c:v>
                </c:pt>
                <c:pt idx="1">
                  <c:v>0.51868729971135263</c:v>
                </c:pt>
                <c:pt idx="2">
                  <c:v>0.17091913667576616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0-40CA-8319-F1C8E922DD6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Fairly Agree</c:v>
                </c:pt>
              </c:strCache>
            </c:strRef>
          </c:tx>
          <c:spPr>
            <a:solidFill>
              <a:srgbClr val="80CDC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2-1EC0-40CA-8319-F1C8E922DD6E}"/>
              </c:ext>
            </c:extLst>
          </c:dPt>
          <c:dPt>
            <c:idx val="1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C0-40CA-8319-F1C8E922DD6E}"/>
              </c:ext>
            </c:extLst>
          </c:dPt>
          <c:dPt>
            <c:idx val="2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C0-40CA-8319-F1C8E922DD6E}"/>
              </c:ext>
            </c:extLst>
          </c:dPt>
          <c:dPt>
            <c:idx val="3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C0-40CA-8319-F1C8E922DD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God has revealed Himself through his Son, Jesus Christ</c:v>
                </c:pt>
                <c:pt idx="1">
                  <c:v>The Bible is a sacred text, containing truths revealed by God</c:v>
                </c:pt>
                <c:pt idx="2">
                  <c:v>The Bible contains human wisdom but not divine revelation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0.20201144739102417</c:v>
                </c:pt>
                <c:pt idx="1">
                  <c:v>0.20038135186837816</c:v>
                </c:pt>
                <c:pt idx="2">
                  <c:v>0.18357157805742261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EC0-40CA-8319-F1C8E922DD6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BDB495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God has revealed Himself through his Son, Jesus Christ</c:v>
                </c:pt>
                <c:pt idx="1">
                  <c:v>The Bible is a sacred text, containing truths revealed by God</c:v>
                </c:pt>
                <c:pt idx="2">
                  <c:v>The Bible contains human wisdom but not divine revelation</c:v>
                </c:pt>
              </c:strCache>
            </c:strRef>
          </c:cat>
          <c:val>
            <c:numRef>
              <c:f>Hoja1!$D$2:$D$4</c:f>
              <c:numCache>
                <c:formatCode>0%</c:formatCode>
                <c:ptCount val="3"/>
                <c:pt idx="0">
                  <c:v>0.14709384327202796</c:v>
                </c:pt>
                <c:pt idx="1">
                  <c:v>0.15706326632868842</c:v>
                </c:pt>
                <c:pt idx="2">
                  <c:v>0.19118570251190581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0-40CA-8319-F1C8E922DD6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Slightly agree</c:v>
                </c:pt>
              </c:strCache>
            </c:strRef>
          </c:tx>
          <c:spPr>
            <a:solidFill>
              <a:srgbClr val="DFC27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God has revealed Himself through his Son, Jesus Christ</c:v>
                </c:pt>
                <c:pt idx="1">
                  <c:v>The Bible is a sacred text, containing truths revealed by God</c:v>
                </c:pt>
                <c:pt idx="2">
                  <c:v>The Bible contains human wisdom but not divine revelation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4.9852202178377727E-2</c:v>
                </c:pt>
                <c:pt idx="1">
                  <c:v>6.2104881260872921E-2</c:v>
                </c:pt>
                <c:pt idx="2">
                  <c:v>0.1757857793980343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C0-40CA-8319-F1C8E922DD6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8C510A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God has revealed Himself through his Son, Jesus Christ</c:v>
                </c:pt>
                <c:pt idx="1">
                  <c:v>The Bible is a sacred text, containing truths revealed by God</c:v>
                </c:pt>
                <c:pt idx="2">
                  <c:v>The Bible contains human wisdom but not divine revelation</c:v>
                </c:pt>
              </c:strCache>
            </c:strRef>
          </c:cat>
          <c:val>
            <c:numRef>
              <c:f>Hoja1!$F$2:$F$4</c:f>
              <c:numCache>
                <c:formatCode>0%</c:formatCode>
                <c:ptCount val="3"/>
                <c:pt idx="0">
                  <c:v>2.6929610807510981E-2</c:v>
                </c:pt>
                <c:pt idx="1">
                  <c:v>2.7102108164168345E-2</c:v>
                </c:pt>
                <c:pt idx="2">
                  <c:v>0.21042262486911731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C0-40CA-8319-F1C8E922DD6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God has revealed Himself through his Son, Jesus Christ</c:v>
                </c:pt>
                <c:pt idx="1">
                  <c:v>The Bible is a sacred text, containing truths revealed by God</c:v>
                </c:pt>
                <c:pt idx="2">
                  <c:v>The Bible contains human wisdom but not divine revelation</c:v>
                </c:pt>
              </c:strCache>
            </c:strRef>
          </c:cat>
          <c:val>
            <c:numRef>
              <c:f>Hoja1!$G$2:$G$4</c:f>
              <c:numCache>
                <c:formatCode>0%</c:formatCode>
                <c:ptCount val="3"/>
                <c:pt idx="0">
                  <c:v>4.4410588648949069E-2</c:v>
                </c:pt>
                <c:pt idx="1">
                  <c:v>3.4661092666564662E-2</c:v>
                </c:pt>
                <c:pt idx="2">
                  <c:v>6.8115178487781716E-2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BE-4553-A943-02BA14686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786473007"/>
        <c:axId val="786472047"/>
      </c:barChart>
      <c:valAx>
        <c:axId val="7864720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86473007"/>
        <c:crosses val="autoZero"/>
        <c:crossBetween val="between"/>
      </c:valAx>
      <c:catAx>
        <c:axId val="7864730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472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1665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0CDC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BDB495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C510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7743569420535754E-3"/>
          <c:y val="6.6699593744409522E-2"/>
          <c:w val="0.96754082790406115"/>
          <c:h val="4.5962051194840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43076898988715E-2"/>
          <c:y val="0.25685551601361484"/>
          <c:w val="0.27693791331120471"/>
          <c:h val="0.6985104718225801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7D8-478E-B419-61AE399C91AF}"/>
              </c:ext>
            </c:extLst>
          </c:dPt>
          <c:dPt>
            <c:idx val="1"/>
            <c:bubble3D val="0"/>
            <c:spPr>
              <a:solidFill>
                <a:srgbClr val="6B9997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8-478E-B419-61AE399C91AF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D8-478E-B419-61AE399C91AF}"/>
              </c:ext>
            </c:extLst>
          </c:dPt>
          <c:dPt>
            <c:idx val="3"/>
            <c:bubble3D val="0"/>
            <c:spPr>
              <a:solidFill>
                <a:srgbClr val="74A9CF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8-478E-B419-61AE399C91A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D3-4680-B022-2C7647E34790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D3-4680-B022-2C7647E34790}"/>
              </c:ext>
            </c:extLst>
          </c:dPt>
          <c:dLbls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8D3-4680-B022-2C7647E34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Anyone can read Scripture alone, without any mediation from the Church. God speaks directly to each person through His Word</c:v>
                </c:pt>
                <c:pt idx="1">
                  <c:v>Interpreting the Scripture comes from a tradition that ensures it is correctly understood, just as the Catholic Church does with its Magisterium, which is an official and authoritative teaching of the Church</c:v>
                </c:pt>
                <c:pt idx="2">
                  <c:v>I have never asked myself this question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0.62159214830970555</c:v>
                </c:pt>
                <c:pt idx="1">
                  <c:v>0.25354416575790623</c:v>
                </c:pt>
                <c:pt idx="2">
                  <c:v>0.12486368593238822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3-4680-B022-2C7647E34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8575">
          <a:solidFill>
            <a:schemeClr val="bg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6B9997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0606467895640863E-3"/>
          <c:y val="1.4687847664591146E-2"/>
          <c:w val="0.98334076768952239"/>
          <c:h val="0.254091647750722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422757541563"/>
          <c:y val="1.0328748297686508E-2"/>
          <c:w val="0.84502890102192196"/>
          <c:h val="0.9709426987826131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Anyone can read Scripture alone, without any mediation from the Church. God speaks directly to each person through His Word</c:v>
                </c:pt>
              </c:strCache>
            </c:strRef>
          </c:tx>
          <c:spPr>
            <a:solidFill>
              <a:srgbClr val="00206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Hoja1!$B$2:$I$2</c:f>
              <c:numCache>
                <c:formatCode>0%</c:formatCode>
                <c:ptCount val="8"/>
                <c:pt idx="0">
                  <c:v>0.66666666666666674</c:v>
                </c:pt>
                <c:pt idx="1">
                  <c:v>0.59868421052631582</c:v>
                </c:pt>
                <c:pt idx="2">
                  <c:v>0.51437699680511184</c:v>
                </c:pt>
                <c:pt idx="3">
                  <c:v>0.77011494252873558</c:v>
                </c:pt>
                <c:pt idx="4">
                  <c:v>0.67796610169491534</c:v>
                </c:pt>
                <c:pt idx="5">
                  <c:v>0.63037974683544307</c:v>
                </c:pt>
                <c:pt idx="6">
                  <c:v>0.55497382198952883</c:v>
                </c:pt>
                <c:pt idx="7">
                  <c:v>0.5670103092783505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E40-9C0D-271230F17C46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Interpreting the Scripture comes from a tradition that ensures it is correctly understood, just as the Catholic Church does with its Magisterium, which is an official and authoritative teaching of the Church</c:v>
                </c:pt>
              </c:strCache>
            </c:strRef>
          </c:tx>
          <c:spPr>
            <a:solidFill>
              <a:srgbClr val="6B9997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Hoja1!$B$3:$I$3</c:f>
              <c:numCache>
                <c:formatCode>0%</c:formatCode>
                <c:ptCount val="8"/>
                <c:pt idx="0">
                  <c:v>0.17028985507246375</c:v>
                </c:pt>
                <c:pt idx="1">
                  <c:v>0.30263157894736842</c:v>
                </c:pt>
                <c:pt idx="2">
                  <c:v>0.32587859424920124</c:v>
                </c:pt>
                <c:pt idx="3">
                  <c:v>0.1954022988505747</c:v>
                </c:pt>
                <c:pt idx="4">
                  <c:v>0.21186440677966101</c:v>
                </c:pt>
                <c:pt idx="5">
                  <c:v>0.26075949367088608</c:v>
                </c:pt>
                <c:pt idx="6">
                  <c:v>0.34554973821989526</c:v>
                </c:pt>
                <c:pt idx="7">
                  <c:v>0.1752577319587629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6-4E40-9C0D-271230F17C4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 have never asked myself this question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Hoja1!$B$4:$I$4</c:f>
              <c:numCache>
                <c:formatCode>0%</c:formatCode>
                <c:ptCount val="8"/>
                <c:pt idx="0">
                  <c:v>0.16304347826086957</c:v>
                </c:pt>
                <c:pt idx="1">
                  <c:v>9.8684210526315791E-2</c:v>
                </c:pt>
                <c:pt idx="2">
                  <c:v>0.15974440894568689</c:v>
                </c:pt>
                <c:pt idx="3">
                  <c:v>3.4482758620689655E-2</c:v>
                </c:pt>
                <c:pt idx="4">
                  <c:v>0.11016949152542374</c:v>
                </c:pt>
                <c:pt idx="5">
                  <c:v>0.10886075949367088</c:v>
                </c:pt>
                <c:pt idx="6">
                  <c:v>9.947643979057591E-2</c:v>
                </c:pt>
                <c:pt idx="7">
                  <c:v>0.25773195876288663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6-4E40-9C0D-271230F17C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u="sng">
                <a:solidFill>
                  <a:srgbClr val="069E8C"/>
                </a:solidFill>
                <a:latin typeface="+mn-lt"/>
              </a:rPr>
              <a:t>%</a:t>
            </a:r>
            <a:r>
              <a:rPr lang="es-ES" sz="2000" b="1" u="sng" baseline="0">
                <a:solidFill>
                  <a:srgbClr val="069E8C"/>
                </a:solidFill>
                <a:latin typeface="+mn-lt"/>
              </a:rPr>
              <a:t> Yes</a:t>
            </a:r>
            <a:endParaRPr lang="es-ES" sz="2000" b="1" u="sng">
              <a:solidFill>
                <a:srgbClr val="069E8C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47462102214014085"/>
          <c:y val="1.7064215081168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5688188550361557E-3"/>
          <c:y val="8.3153020305349309E-2"/>
          <c:w val="0.99606119203600407"/>
          <c:h val="0.69016022167654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5-40C4-A23A-9593210735E0}"/>
              </c:ext>
            </c:extLst>
          </c:dPt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5-40C4-A23A-9593210735E0}"/>
              </c:ext>
            </c:extLst>
          </c:dPt>
          <c:dPt>
            <c:idx val="5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5-40C4-A23A-9593210735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5-40C4-A23A-9593210735E0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069E8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D5-40C4-A23A-9593210735E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D5-40C4-A23A-959321073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069E8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Jesus is truly present in the Holy Eucharist / Blessed Sacrament</c:v>
                </c:pt>
                <c:pt idx="1">
                  <c:v>The sacrament of Confirmation comes with great responsibility.</c:v>
                </c:pt>
                <c:pt idx="2">
                  <c:v>Baptism makes us children of God.</c:v>
                </c:pt>
                <c:pt idx="3">
                  <c:v>The sacraments are visible signs that mysteriously offer God’s life freely to people</c:v>
                </c:pt>
                <c:pt idx="4">
                  <c:v>Jesus instituted the seven sacraments of the Church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0.81603448637976772</c:v>
                </c:pt>
                <c:pt idx="1">
                  <c:v>0.80494913919247568</c:v>
                </c:pt>
                <c:pt idx="2">
                  <c:v>0.79771821027005485</c:v>
                </c:pt>
                <c:pt idx="3">
                  <c:v>0.74595904710049765</c:v>
                </c:pt>
                <c:pt idx="4">
                  <c:v>0.69879715788532504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D5-40C4-A23A-959321073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422757541563"/>
          <c:y val="1.0328748297686508E-2"/>
          <c:w val="0.84502890102192196"/>
          <c:h val="0.9709426987826131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Anyone can read Scripture alone, without any mediation from the Church. God speaks directly to each person through His Word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Hoja1!$B$2:$I$2</c:f>
              <c:numCache>
                <c:formatCode>0%</c:formatCode>
                <c:ptCount val="8"/>
                <c:pt idx="0">
                  <c:v>0.76</c:v>
                </c:pt>
                <c:pt idx="1">
                  <c:v>0.84</c:v>
                </c:pt>
                <c:pt idx="2">
                  <c:v>0.53</c:v>
                </c:pt>
                <c:pt idx="3">
                  <c:v>0.89</c:v>
                </c:pt>
                <c:pt idx="4">
                  <c:v>0.85</c:v>
                </c:pt>
                <c:pt idx="5">
                  <c:v>0.89</c:v>
                </c:pt>
                <c:pt idx="6">
                  <c:v>0.72</c:v>
                </c:pt>
                <c:pt idx="7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E40-9C0D-271230F17C46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Interpreting the Scripture comes from a tradition that ensures it is correctly understood, just as the Catholic Church does with its Magisterium, which is an official and authoritative teaching of the Church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Hoja1!$B$3:$I$3</c:f>
              <c:numCache>
                <c:formatCode>0%</c:formatCode>
                <c:ptCount val="8"/>
                <c:pt idx="0">
                  <c:v>0.09</c:v>
                </c:pt>
                <c:pt idx="1">
                  <c:v>0.05</c:v>
                </c:pt>
                <c:pt idx="2">
                  <c:v>0.21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0.19</c:v>
                </c:pt>
                <c:pt idx="7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6-4E40-9C0D-271230F17C4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 have never asked myself this question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Hoja1!$B$4:$I$4</c:f>
              <c:numCache>
                <c:formatCode>0%</c:formatCode>
                <c:ptCount val="8"/>
                <c:pt idx="0">
                  <c:v>0.14000000000000001</c:v>
                </c:pt>
                <c:pt idx="1">
                  <c:v>0.12</c:v>
                </c:pt>
                <c:pt idx="2">
                  <c:v>0.26</c:v>
                </c:pt>
                <c:pt idx="3">
                  <c:v>0.05</c:v>
                </c:pt>
                <c:pt idx="4">
                  <c:v>0.08</c:v>
                </c:pt>
                <c:pt idx="5">
                  <c:v>0.08</c:v>
                </c:pt>
                <c:pt idx="6">
                  <c:v>0.09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6-4E40-9C0D-271230F17C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422757541563"/>
          <c:y val="1.0328748297686508E-2"/>
          <c:w val="0.84502890102192196"/>
          <c:h val="0.9709426987826131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Anyone can read Scripture alone, without any mediation from the Church. God speaks directly to each person through His Word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Hoja1!$B$2:$I$2</c:f>
              <c:numCache>
                <c:formatCode>0%</c:formatCode>
                <c:ptCount val="8"/>
                <c:pt idx="0">
                  <c:v>0.7</c:v>
                </c:pt>
                <c:pt idx="1">
                  <c:v>0.8</c:v>
                </c:pt>
                <c:pt idx="2">
                  <c:v>0.57999999999999996</c:v>
                </c:pt>
                <c:pt idx="3">
                  <c:v>0.9</c:v>
                </c:pt>
                <c:pt idx="4">
                  <c:v>0.81</c:v>
                </c:pt>
                <c:pt idx="5">
                  <c:v>0.9</c:v>
                </c:pt>
                <c:pt idx="6">
                  <c:v>0.62</c:v>
                </c:pt>
                <c:pt idx="7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F-F540-A56E-F3B79F0491A3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Interpreting the Scripture comes from a tradition that ensures it is correctly understood, just as the Catholic Church does with its Magisterium, which is an official and authoritative teaching of the Church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Hoja1!$B$3:$I$3</c:f>
              <c:numCache>
                <c:formatCode>0%</c:formatCode>
                <c:ptCount val="8"/>
                <c:pt idx="0">
                  <c:v>0.14000000000000001</c:v>
                </c:pt>
                <c:pt idx="1">
                  <c:v>0.08</c:v>
                </c:pt>
                <c:pt idx="2">
                  <c:v>0.24</c:v>
                </c:pt>
                <c:pt idx="3">
                  <c:v>0.06</c:v>
                </c:pt>
                <c:pt idx="4">
                  <c:v>0.12</c:v>
                </c:pt>
                <c:pt idx="5">
                  <c:v>0.04</c:v>
                </c:pt>
                <c:pt idx="6">
                  <c:v>0.24</c:v>
                </c:pt>
                <c:pt idx="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F-F540-A56E-F3B79F0491A3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 have never asked myself this question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Hoja1!$B$4:$I$4</c:f>
              <c:numCache>
                <c:formatCode>0%</c:formatCode>
                <c:ptCount val="8"/>
                <c:pt idx="0">
                  <c:v>0.16</c:v>
                </c:pt>
                <c:pt idx="1">
                  <c:v>0.12</c:v>
                </c:pt>
                <c:pt idx="2">
                  <c:v>0.18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0.15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F-F540-A56E-F3B79F0491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422757541563"/>
          <c:y val="1.0328748297686508E-2"/>
          <c:w val="0.84502890102192196"/>
          <c:h val="0.9709426987826131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Anyone can read Scripture alone, without any mediation from the Church. God speaks directly to each person through His Word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Hoja1!$B$2:$I$2</c:f>
              <c:numCache>
                <c:formatCode>0%</c:formatCode>
                <c:ptCount val="8"/>
                <c:pt idx="0">
                  <c:v>0.72</c:v>
                </c:pt>
                <c:pt idx="1">
                  <c:v>0.84</c:v>
                </c:pt>
                <c:pt idx="2">
                  <c:v>0.6</c:v>
                </c:pt>
                <c:pt idx="3">
                  <c:v>0.87</c:v>
                </c:pt>
                <c:pt idx="4">
                  <c:v>0.81</c:v>
                </c:pt>
                <c:pt idx="5">
                  <c:v>0.85</c:v>
                </c:pt>
                <c:pt idx="6">
                  <c:v>0.68</c:v>
                </c:pt>
                <c:pt idx="7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5-4B4A-A866-8C8EEF78A3C6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Interpreting the Scripture comes from a tradition that ensures it is correctly understood, just as the Catholic Church does with its Magisterium, which is an official and authoritative teaching of the Church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Hoja1!$B$3:$I$3</c:f>
              <c:numCache>
                <c:formatCode>0%</c:formatCode>
                <c:ptCount val="8"/>
                <c:pt idx="0">
                  <c:v>0.18</c:v>
                </c:pt>
                <c:pt idx="1">
                  <c:v>0.06</c:v>
                </c:pt>
                <c:pt idx="2">
                  <c:v>0.24</c:v>
                </c:pt>
                <c:pt idx="3">
                  <c:v>0.09</c:v>
                </c:pt>
                <c:pt idx="4">
                  <c:v>0.13</c:v>
                </c:pt>
                <c:pt idx="5">
                  <c:v>0.09</c:v>
                </c:pt>
                <c:pt idx="6">
                  <c:v>0.26</c:v>
                </c:pt>
                <c:pt idx="7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5-4B4A-A866-8C8EEF78A3C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I have never asked myself this question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Hoja1!$B$4:$I$4</c:f>
              <c:numCache>
                <c:formatCode>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0.16</c:v>
                </c:pt>
                <c:pt idx="3">
                  <c:v>0.04</c:v>
                </c:pt>
                <c:pt idx="4">
                  <c:v>0.06</c:v>
                </c:pt>
                <c:pt idx="5">
                  <c:v>0.04</c:v>
                </c:pt>
                <c:pt idx="6">
                  <c:v>0.06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5-4B4A-A866-8C8EEF78A3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79219748938358"/>
          <c:y val="1.0286278642193582E-2"/>
          <c:w val="0.41991623625638003"/>
          <c:h val="0.9892099156257669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E2-4CC2-B3C7-FE089063C732}"/>
              </c:ext>
            </c:extLst>
          </c:dPt>
          <c:dPt>
            <c:idx val="1"/>
            <c:bubble3D val="0"/>
            <c:spPr>
              <a:solidFill>
                <a:srgbClr val="7DBE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E2-4CC2-B3C7-FE089063C732}"/>
              </c:ext>
            </c:extLst>
          </c:dPt>
          <c:dPt>
            <c:idx val="2"/>
            <c:bubble3D val="0"/>
            <c:spPr>
              <a:solidFill>
                <a:srgbClr val="6DBC9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E2-4CC2-B3C7-FE089063C732}"/>
              </c:ext>
            </c:extLst>
          </c:dPt>
          <c:dPt>
            <c:idx val="3"/>
            <c:bubble3D val="0"/>
            <c:spPr>
              <a:solidFill>
                <a:srgbClr val="0CA5B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E2-4CC2-B3C7-FE089063C732}"/>
              </c:ext>
            </c:extLst>
          </c:dPt>
          <c:dPt>
            <c:idx val="4"/>
            <c:bubble3D val="0"/>
            <c:spPr>
              <a:solidFill>
                <a:srgbClr val="266B6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E2-4CC2-B3C7-FE089063C732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E2-4CC2-B3C7-FE089063C732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E2-4CC2-B3C7-FE089063C732}"/>
              </c:ext>
            </c:extLst>
          </c:dPt>
          <c:dLbls>
            <c:dLbl>
              <c:idx val="0"/>
              <c:layout>
                <c:manualLayout>
                  <c:x val="-1.9876696173999828E-3"/>
                  <c:y val="1.1475030385822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E2-4CC2-B3C7-FE089063C732}"/>
                </c:ext>
              </c:extLst>
            </c:dLbl>
            <c:dLbl>
              <c:idx val="1"/>
              <c:layout>
                <c:manualLayout>
                  <c:x val="2.997717190771792E-4"/>
                  <c:y val="-6.067435937985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E2-4CC2-B3C7-FE089063C732}"/>
                </c:ext>
              </c:extLst>
            </c:dLbl>
            <c:dLbl>
              <c:idx val="5"/>
              <c:layout>
                <c:manualLayout>
                  <c:x val="-1.584638538958276E-3"/>
                  <c:y val="-6.719369331634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E2-4CC2-B3C7-FE089063C732}"/>
                </c:ext>
              </c:extLst>
            </c:dLbl>
            <c:dLbl>
              <c:idx val="6"/>
              <c:layout>
                <c:manualLayout>
                  <c:x val="-3.2832881188734959E-2"/>
                  <c:y val="-0.11313404330902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E2-4CC2-B3C7-FE089063C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Primary </c:v>
                </c:pt>
                <c:pt idx="1">
                  <c:v>High School or Baccalaureate </c:v>
                </c:pt>
                <c:pt idx="2">
                  <c:v>Undergraduate Degree or equivalent </c:v>
                </c:pt>
                <c:pt idx="3">
                  <c:v>Master's or Postgraduate </c:v>
                </c:pt>
                <c:pt idx="4">
                  <c:v>Doctorate </c:v>
                </c:pt>
                <c:pt idx="5">
                  <c:v>None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3.6644935731617159E-2</c:v>
                </c:pt>
                <c:pt idx="1">
                  <c:v>0.34595667053434981</c:v>
                </c:pt>
                <c:pt idx="2">
                  <c:v>0.45914080712547495</c:v>
                </c:pt>
                <c:pt idx="3">
                  <c:v>0.1124084972727812</c:v>
                </c:pt>
                <c:pt idx="4">
                  <c:v>2.7887467543530584E-2</c:v>
                </c:pt>
                <c:pt idx="5">
                  <c:v>1.7961621792246189E-2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EE2-4CC2-B3C7-FE089063C7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7DBEB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6DBC9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0CA5B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266B6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1.3211721327382093E-2"/>
          <c:y val="1.1364728601850909E-2"/>
          <c:w val="0.52276177292853432"/>
          <c:h val="0.98723378614122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93273121959087"/>
          <c:y val="0.1817432954750193"/>
          <c:w val="0.5479568900392584"/>
          <c:h val="0.8182565685477977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rgbClr val="01665E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The Sacrament of Confession is important because it frees our hearts from sin and reconciles us with God and others</c:v>
                </c:pt>
                <c:pt idx="1">
                  <c:v>The Sacrament of Matrimony helps spouses love each other forever in spite of difficulties</c:v>
                </c:pt>
                <c:pt idx="2">
                  <c:v>I don’t need to go to Mass to be a good Christian</c:v>
                </c:pt>
                <c:pt idx="3">
                  <c:v>I cannot live without the Eucharist. It is an essential nourishment of my spiritual life</c:v>
                </c:pt>
                <c:pt idx="4">
                  <c:v>The Sacrament of Matrimony adds nothing to the love between two people.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0.45827249390302982</c:v>
                </c:pt>
                <c:pt idx="1">
                  <c:v>0.37087833818395721</c:v>
                </c:pt>
                <c:pt idx="2">
                  <c:v>0.29221215701568881</c:v>
                </c:pt>
                <c:pt idx="3">
                  <c:v>0.235507231917953</c:v>
                </c:pt>
                <c:pt idx="4">
                  <c:v>0.20854278270317336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0-40CA-8319-F1C8E922DD6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80CDC1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2-1EC0-40CA-8319-F1C8E922DD6E}"/>
              </c:ext>
            </c:extLst>
          </c:dPt>
          <c:dPt>
            <c:idx val="1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C0-40CA-8319-F1C8E922DD6E}"/>
              </c:ext>
            </c:extLst>
          </c:dPt>
          <c:dPt>
            <c:idx val="2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C0-40CA-8319-F1C8E922DD6E}"/>
              </c:ext>
            </c:extLst>
          </c:dPt>
          <c:dPt>
            <c:idx val="3"/>
            <c:invertIfNegative val="0"/>
            <c:bubble3D val="0"/>
            <c:spPr>
              <a:solidFill>
                <a:srgbClr val="80CD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C0-40CA-8319-F1C8E922DD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The Sacrament of Confession is important because it frees our hearts from sin and reconciles us with God and others</c:v>
                </c:pt>
                <c:pt idx="1">
                  <c:v>The Sacrament of Matrimony helps spouses love each other forever in spite of difficulties</c:v>
                </c:pt>
                <c:pt idx="2">
                  <c:v>I don’t need to go to Mass to be a good Christian</c:v>
                </c:pt>
                <c:pt idx="3">
                  <c:v>I cannot live without the Eucharist. It is an essential nourishment of my spiritual life</c:v>
                </c:pt>
                <c:pt idx="4">
                  <c:v>The Sacrament of Matrimony adds nothing to the love between two people.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0.35286325648755984</c:v>
                </c:pt>
                <c:pt idx="1">
                  <c:v>0.35222907217762406</c:v>
                </c:pt>
                <c:pt idx="2">
                  <c:v>0.39779128554158505</c:v>
                </c:pt>
                <c:pt idx="3">
                  <c:v>0.31224459232828222</c:v>
                </c:pt>
                <c:pt idx="4">
                  <c:v>0.26116132871796521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EC0-40CA-8319-F1C8E922DD6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DFC27D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The Sacrament of Confession is important because it frees our hearts from sin and reconciles us with God and others</c:v>
                </c:pt>
                <c:pt idx="1">
                  <c:v>The Sacrament of Matrimony helps spouses love each other forever in spite of difficulties</c:v>
                </c:pt>
                <c:pt idx="2">
                  <c:v>I don’t need to go to Mass to be a good Christian</c:v>
                </c:pt>
                <c:pt idx="3">
                  <c:v>I cannot live without the Eucharist. It is an essential nourishment of my spiritual life</c:v>
                </c:pt>
                <c:pt idx="4">
                  <c:v>The Sacrament of Matrimony adds nothing to the love between two people.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7.7866255799536294E-2</c:v>
                </c:pt>
                <c:pt idx="1">
                  <c:v>0.13838701064794126</c:v>
                </c:pt>
                <c:pt idx="2">
                  <c:v>0.18695526880859631</c:v>
                </c:pt>
                <c:pt idx="3">
                  <c:v>0.2458383900529687</c:v>
                </c:pt>
                <c:pt idx="4">
                  <c:v>0.29413895667403711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C0-40CA-8319-F1C8E922DD6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8C510A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The Sacrament of Confession is important because it frees our hearts from sin and reconciles us with God and others</c:v>
                </c:pt>
                <c:pt idx="1">
                  <c:v>The Sacrament of Matrimony helps spouses love each other forever in spite of difficulties</c:v>
                </c:pt>
                <c:pt idx="2">
                  <c:v>I don’t need to go to Mass to be a good Christian</c:v>
                </c:pt>
                <c:pt idx="3">
                  <c:v>I cannot live without the Eucharist. It is an essential nourishment of my spiritual life</c:v>
                </c:pt>
                <c:pt idx="4">
                  <c:v>The Sacrament of Matrimony adds nothing to the love between two people.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3.7301010290918091E-2</c:v>
                </c:pt>
                <c:pt idx="1">
                  <c:v>6.0153828348741584E-2</c:v>
                </c:pt>
                <c:pt idx="2">
                  <c:v>7.6822751369523198E-2</c:v>
                </c:pt>
                <c:pt idx="3">
                  <c:v>0.1005526885284421</c:v>
                </c:pt>
                <c:pt idx="4">
                  <c:v>0.14062602177213923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EC0-40CA-8319-F1C8E922DD6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DK/NA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The Sacrament of Confession is important because it frees our hearts from sin and reconciles us with God and others</c:v>
                </c:pt>
                <c:pt idx="1">
                  <c:v>The Sacrament of Matrimony helps spouses love each other forever in spite of difficulties</c:v>
                </c:pt>
                <c:pt idx="2">
                  <c:v>I don’t need to go to Mass to be a good Christian</c:v>
                </c:pt>
                <c:pt idx="3">
                  <c:v>I cannot live without the Eucharist. It is an essential nourishment of my spiritual life</c:v>
                </c:pt>
                <c:pt idx="4">
                  <c:v>The Sacrament of Matrimony adds nothing to the love between two people.</c:v>
                </c:pt>
              </c:strCache>
            </c:strRef>
          </c:cat>
          <c:val>
            <c:numRef>
              <c:f>Hoja1!$F$2:$F$6</c:f>
              <c:numCache>
                <c:formatCode>0%</c:formatCode>
                <c:ptCount val="5"/>
                <c:pt idx="0">
                  <c:v>7.3696983518977965E-2</c:v>
                </c:pt>
                <c:pt idx="1">
                  <c:v>7.8351750641759269E-2</c:v>
                </c:pt>
                <c:pt idx="2">
                  <c:v>4.6218537264628809E-2</c:v>
                </c:pt>
                <c:pt idx="3">
                  <c:v>0.10585709717238061</c:v>
                </c:pt>
                <c:pt idx="4">
                  <c:v>9.5530910132711783E-2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C0-40CA-8319-F1C8E922D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86473007"/>
        <c:axId val="786472047"/>
      </c:barChart>
      <c:valAx>
        <c:axId val="78647204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86473007"/>
        <c:crosses val="autoZero"/>
        <c:crossBetween val="between"/>
      </c:valAx>
      <c:catAx>
        <c:axId val="78647300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6472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1665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0CDC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C510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7743569420535754E-3"/>
          <c:y val="0.12207963503724076"/>
          <c:w val="0.96754082790406115"/>
          <c:h val="4.5962051194840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51576754247031E-3"/>
          <c:y val="4.4499325933175286E-2"/>
          <c:w val="0.99606119203600407"/>
          <c:h val="0.63570256388574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5-40C4-A23A-9593210735E0}"/>
              </c:ext>
            </c:extLst>
          </c:dPt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5-40C4-A23A-9593210735E0}"/>
              </c:ext>
            </c:extLst>
          </c:dPt>
          <c:dPt>
            <c:idx val="5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5-40C4-A23A-9593210735E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8F-48BB-976A-6B1E61EFCD3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5-40C4-A23A-9593210735E0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069E8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D5-40C4-A23A-9593210735E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38F-48BB-976A-6B1E61EFCD3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D5-40C4-A23A-959321073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069E8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 don’t think it’s necessary to go to Mass to encounter God. </c:v>
                </c:pt>
                <c:pt idx="1">
                  <c:v>It feels like a formality to me. Everyone plays their part, but it lacks spontaneity and authenticity</c:v>
                </c:pt>
                <c:pt idx="2">
                  <c:v>I don’t agree with the Church’s stance on things like sexuality, homosexuality, abortion, euthanasia, etc.</c:v>
                </c:pt>
                <c:pt idx="3">
                  <c:v>People my age stopped going, so I stopped going</c:v>
                </c:pt>
                <c:pt idx="4">
                  <c:v>I got tired of going</c:v>
                </c:pt>
                <c:pt idx="5">
                  <c:v>I find it boring. The readings, the music, and the homilies don’t hold my attention</c:v>
                </c:pt>
                <c:pt idx="6">
                  <c:v>I find it incomprehensible. The language is too distant from that of everyday life</c:v>
                </c:pt>
                <c:pt idx="7">
                  <c:v>Other 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0.41391161669527199</c:v>
                </c:pt>
                <c:pt idx="1">
                  <c:v>0.28891962181198766</c:v>
                </c:pt>
                <c:pt idx="2">
                  <c:v>0.26423526956537818</c:v>
                </c:pt>
                <c:pt idx="3">
                  <c:v>0.10189182224115692</c:v>
                </c:pt>
                <c:pt idx="4">
                  <c:v>6.4197394254524115E-2</c:v>
                </c:pt>
                <c:pt idx="5">
                  <c:v>4.9132088167579663E-2</c:v>
                </c:pt>
                <c:pt idx="6">
                  <c:v>4.644796796146853E-2</c:v>
                </c:pt>
                <c:pt idx="7">
                  <c:v>0.18992572375468345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D5-40C4-A23A-959321073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43076898988715E-2"/>
          <c:y val="0.25685551601361484"/>
          <c:w val="0.27693791331120471"/>
          <c:h val="0.6985104718225801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7D8-478E-B419-61AE399C91A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D8-478E-B419-61AE399C91A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D8-478E-B419-61AE399C91AF}"/>
              </c:ext>
            </c:extLst>
          </c:dPt>
          <c:dPt>
            <c:idx val="3"/>
            <c:bubble3D val="0"/>
            <c:spPr>
              <a:solidFill>
                <a:srgbClr val="DFC27D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D8-478E-B419-61AE399C91AF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D3-4680-B022-2C7647E34790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D3-4680-B022-2C7647E34790}"/>
              </c:ext>
            </c:extLst>
          </c:dPt>
          <c:dLbls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8D3-4680-B022-2C7647E347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Yes, it’s fundamental for me</c:v>
                </c:pt>
                <c:pt idx="1">
                  <c:v>I wish I would go more often</c:v>
                </c:pt>
                <c:pt idx="2">
                  <c:v>No, I recognize the importance, but I find it uncomfortable/embarrassing </c:v>
                </c:pt>
                <c:pt idx="3">
                  <c:v>No, I don’t grasp its importance and don’t feel it’s necessary</c:v>
                </c:pt>
                <c:pt idx="4">
                  <c:v>I used to go, but I don’t anymore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0.35465064635536009</c:v>
                </c:pt>
                <c:pt idx="1">
                  <c:v>0.29686430354365284</c:v>
                </c:pt>
                <c:pt idx="2">
                  <c:v>0.19341042772107819</c:v>
                </c:pt>
                <c:pt idx="3">
                  <c:v>8.0802117794147379E-2</c:v>
                </c:pt>
                <c:pt idx="4">
                  <c:v>7.4272504585761456E-2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3-4680-B022-2C7647E34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8575">
          <a:solidFill>
            <a:schemeClr val="bg1"/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9.0606467895640863E-3"/>
          <c:y val="1.4687847664591146E-2"/>
          <c:w val="0.98334076768952239"/>
          <c:h val="0.1437081400617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2422757541563"/>
          <c:y val="1.0328748297686508E-2"/>
          <c:w val="0.84502890102192196"/>
          <c:h val="0.9709426987826131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Yes, it’s fundamental for me</c:v>
                </c:pt>
              </c:strCache>
            </c:strRef>
          </c:tx>
          <c:spPr>
            <a:solidFill>
              <a:srgbClr val="00206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Hoja1!$B$2:$I$2</c:f>
              <c:numCache>
                <c:formatCode>0%</c:formatCode>
                <c:ptCount val="8"/>
                <c:pt idx="0">
                  <c:v>0.16304347826086973</c:v>
                </c:pt>
                <c:pt idx="1">
                  <c:v>0.27631578947368429</c:v>
                </c:pt>
                <c:pt idx="2">
                  <c:v>0.17252396166134182</c:v>
                </c:pt>
                <c:pt idx="3">
                  <c:v>0.48850574712643663</c:v>
                </c:pt>
                <c:pt idx="4">
                  <c:v>0.25847457627118653</c:v>
                </c:pt>
                <c:pt idx="5">
                  <c:v>0.54177215189873418</c:v>
                </c:pt>
                <c:pt idx="6">
                  <c:v>0.16230366492146589</c:v>
                </c:pt>
                <c:pt idx="7">
                  <c:v>0.2061855670103093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6-4E40-9C0D-271230F17C46}"/>
            </c:ext>
          </c:extLst>
        </c:ser>
        <c:ser>
          <c:idx val="0"/>
          <c:order val="1"/>
          <c:tx>
            <c:strRef>
              <c:f>Hoja1!$A$3</c:f>
              <c:strCache>
                <c:ptCount val="1"/>
                <c:pt idx="0">
                  <c:v>I wish I would go more often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Hoja1!$B$3:$I$3</c:f>
              <c:numCache>
                <c:formatCode>0%</c:formatCode>
                <c:ptCount val="8"/>
                <c:pt idx="0">
                  <c:v>0.28260869565217378</c:v>
                </c:pt>
                <c:pt idx="1">
                  <c:v>0.40131578947368413</c:v>
                </c:pt>
                <c:pt idx="2">
                  <c:v>0.25239616613418525</c:v>
                </c:pt>
                <c:pt idx="3">
                  <c:v>0.26436781609195398</c:v>
                </c:pt>
                <c:pt idx="4">
                  <c:v>0.25847457627118653</c:v>
                </c:pt>
                <c:pt idx="5">
                  <c:v>0.27088607594936709</c:v>
                </c:pt>
                <c:pt idx="6">
                  <c:v>0.24607329842931944</c:v>
                </c:pt>
                <c:pt idx="7">
                  <c:v>0.31958762886597936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6-4E40-9C0D-271230F17C46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No, I recognize the importance, but I find it uncomfortable/embarrassing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Hoja1!$B$4:$I$4</c:f>
              <c:numCache>
                <c:formatCode>0%</c:formatCode>
                <c:ptCount val="8"/>
                <c:pt idx="0">
                  <c:v>0.31521739130434756</c:v>
                </c:pt>
                <c:pt idx="1">
                  <c:v>0.22368421052631579</c:v>
                </c:pt>
                <c:pt idx="2">
                  <c:v>0.24600638977635778</c:v>
                </c:pt>
                <c:pt idx="3">
                  <c:v>0.14367816091954022</c:v>
                </c:pt>
                <c:pt idx="4">
                  <c:v>0.29237288135593209</c:v>
                </c:pt>
                <c:pt idx="5">
                  <c:v>8.8607594936708833E-2</c:v>
                </c:pt>
                <c:pt idx="6">
                  <c:v>0.32460732984293211</c:v>
                </c:pt>
                <c:pt idx="7">
                  <c:v>0.1752577319587629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6-4E40-9C0D-271230F17C46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No, I don’t grasp its importance and don’t feel it’s necessary</c:v>
                </c:pt>
              </c:strCache>
            </c:strRef>
          </c:tx>
          <c:spPr>
            <a:solidFill>
              <a:srgbClr val="DFC2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Hoja1!$B$5:$I$5</c:f>
              <c:numCache>
                <c:formatCode>0%</c:formatCode>
                <c:ptCount val="8"/>
                <c:pt idx="0">
                  <c:v>0.13405797101449288</c:v>
                </c:pt>
                <c:pt idx="1">
                  <c:v>5.2631578947368383E-2</c:v>
                </c:pt>
                <c:pt idx="2">
                  <c:v>0.17252396166134182</c:v>
                </c:pt>
                <c:pt idx="3">
                  <c:v>5.1724137931034517E-2</c:v>
                </c:pt>
                <c:pt idx="4">
                  <c:v>0.10593220338983053</c:v>
                </c:pt>
                <c:pt idx="5">
                  <c:v>3.7974683544303771E-2</c:v>
                </c:pt>
                <c:pt idx="6">
                  <c:v>0.21465968586387438</c:v>
                </c:pt>
                <c:pt idx="7">
                  <c:v>0.14432989690721651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B-48E8-9B41-3351036434B6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I used to go, but I don’t anymore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Hoja1!$B$1:$I$1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Hoja1!$B$6:$I$6</c:f>
              <c:numCache>
                <c:formatCode>0%</c:formatCode>
                <c:ptCount val="8"/>
                <c:pt idx="0">
                  <c:v>0.10507246376811601</c:v>
                </c:pt>
                <c:pt idx="1">
                  <c:v>4.6052631578947338E-2</c:v>
                </c:pt>
                <c:pt idx="2">
                  <c:v>0.15654952076677311</c:v>
                </c:pt>
                <c:pt idx="3">
                  <c:v>5.1724137931034517E-2</c:v>
                </c:pt>
                <c:pt idx="4">
                  <c:v>8.4745762711864431E-2</c:v>
                </c:pt>
                <c:pt idx="5">
                  <c:v>6.0759493670886053E-2</c:v>
                </c:pt>
                <c:pt idx="6">
                  <c:v>5.2356020942408321E-2</c:v>
                </c:pt>
                <c:pt idx="7">
                  <c:v>0.15463917525773196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B-48E8-9B41-3351036434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58466192"/>
        <c:axId val="1287594336"/>
      </c:barChart>
      <c:catAx>
        <c:axId val="1358466192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7594336"/>
        <c:crosses val="autoZero"/>
        <c:auto val="1"/>
        <c:lblAlgn val="ctr"/>
        <c:lblOffset val="100"/>
        <c:noMultiLvlLbl val="0"/>
      </c:catAx>
      <c:valAx>
        <c:axId val="1287594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4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51576754247031E-3"/>
          <c:y val="4.4499325933175286E-2"/>
          <c:w val="0.99606119203600407"/>
          <c:h val="0.63570256388574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5-40C4-A23A-9593210735E0}"/>
              </c:ext>
            </c:extLst>
          </c:dPt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5-40C4-A23A-9593210735E0}"/>
              </c:ext>
            </c:extLst>
          </c:dPt>
          <c:dPt>
            <c:idx val="5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5-40C4-A23A-9593210735E0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53-4D44-A6C4-AE23CAD49C46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38F-48BB-976A-6B1E61EFCD3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5-40C4-A23A-9593210735E0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069E8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D5-40C4-A23A-9593210735E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53-4D44-A6C4-AE23CAD49C4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38F-48BB-976A-6B1E61EFCD3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D5-40C4-A23A-959321073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069E8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 can ask God for forgiveness directly</c:v>
                </c:pt>
                <c:pt idx="1">
                  <c:v>I don’t recognize the Church’s authority</c:v>
                </c:pt>
                <c:pt idx="2">
                  <c:v>I am ashamed to speak about my weaknesses to a priest</c:v>
                </c:pt>
                <c:pt idx="3">
                  <c:v>It is not written anywhere in the Gospel that we should kneel before a priest</c:v>
                </c:pt>
                <c:pt idx="4">
                  <c:v>I have no sins to be forgiven. I haven’t hurt anyone</c:v>
                </c:pt>
                <c:pt idx="5">
                  <c:v>I have had negative experiences inside the confessional</c:v>
                </c:pt>
                <c:pt idx="6">
                  <c:v>Other 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0.56692174494474445</c:v>
                </c:pt>
                <c:pt idx="1">
                  <c:v>0.23610967895171595</c:v>
                </c:pt>
                <c:pt idx="2">
                  <c:v>0.18816074057328477</c:v>
                </c:pt>
                <c:pt idx="3">
                  <c:v>0.15801637156203488</c:v>
                </c:pt>
                <c:pt idx="4">
                  <c:v>0.131149845608895</c:v>
                </c:pt>
                <c:pt idx="5">
                  <c:v>6.714993962118998E-2</c:v>
                </c:pt>
                <c:pt idx="6">
                  <c:v>9.3049177099503111E-2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D5-40C4-A23A-959321073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537139895164E-2"/>
          <c:y val="0.19107759736965257"/>
          <c:w val="0.2840230551429721"/>
          <c:h val="0.7426281968762352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069E8C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568C-4CEE-8780-CD62C4AEFA6F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C-4CEE-8780-CD62C4AEFA6F}"/>
              </c:ext>
            </c:extLst>
          </c:dPt>
          <c:dPt>
            <c:idx val="2"/>
            <c:bubble3D val="0"/>
            <c:spPr>
              <a:solidFill>
                <a:srgbClr val="8C51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C-4CEE-8780-CD62C4AEFA6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68C-4CEE-8780-CD62C4AEFA6F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8C-4CEE-8780-CD62C4AEFA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0.20339498996859973</c:v>
                </c:pt>
                <c:pt idx="1">
                  <c:v>0.79660501003140027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68C-4CEE-8780-CD62C4AE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8575">
          <a:solidFill>
            <a:schemeClr val="bg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69E8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7.3561264746354682E-4"/>
          <c:y val="4.220068193254492E-2"/>
          <c:w val="0.97591465178790648"/>
          <c:h val="5.2548944180840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161524385146907E-2"/>
          <c:w val="0.99606119203600407"/>
          <c:h val="0.779535457387049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B-47EF-8ECA-AB1CE566FC51}"/>
              </c:ext>
            </c:extLst>
          </c:dPt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B-47EF-8ECA-AB1CE566FC51}"/>
              </c:ext>
            </c:extLst>
          </c:dPt>
          <c:dPt>
            <c:idx val="5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B-47EF-8ECA-AB1CE566FC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0.13768115942029036</c:v>
                </c:pt>
                <c:pt idx="1">
                  <c:v>0.26973684210526355</c:v>
                </c:pt>
                <c:pt idx="2">
                  <c:v>0.13418530351437655</c:v>
                </c:pt>
                <c:pt idx="3">
                  <c:v>0.16666666666666671</c:v>
                </c:pt>
                <c:pt idx="4">
                  <c:v>0.24576271186440754</c:v>
                </c:pt>
                <c:pt idx="5">
                  <c:v>0.17721518987341769</c:v>
                </c:pt>
                <c:pt idx="6">
                  <c:v>0.25130890052356014</c:v>
                </c:pt>
                <c:pt idx="7">
                  <c:v>0.20618556701030957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B-47EF-8ECA-AB1CE566FC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0.86231884057970976</c:v>
                </c:pt>
                <c:pt idx="1">
                  <c:v>0.73026315789473661</c:v>
                </c:pt>
                <c:pt idx="2">
                  <c:v>0.86581469648562348</c:v>
                </c:pt>
                <c:pt idx="3">
                  <c:v>0.83333333333333326</c:v>
                </c:pt>
                <c:pt idx="4">
                  <c:v>0.75423728813559232</c:v>
                </c:pt>
                <c:pt idx="5">
                  <c:v>0.82278481012658222</c:v>
                </c:pt>
                <c:pt idx="6">
                  <c:v>0.74869109947643997</c:v>
                </c:pt>
                <c:pt idx="7">
                  <c:v>0.79381443298969045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A5-4D52-A3B7-B59FB6CC3C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537139895164E-2"/>
          <c:y val="0.19107759736965257"/>
          <c:w val="0.2840230551429721"/>
          <c:h val="0.7426281968762352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069E8C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568C-4CEE-8780-CD62C4AEFA6F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C-4CEE-8780-CD62C4AEFA6F}"/>
              </c:ext>
            </c:extLst>
          </c:dPt>
          <c:dPt>
            <c:idx val="2"/>
            <c:bubble3D val="0"/>
            <c:spPr>
              <a:solidFill>
                <a:srgbClr val="8C51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C-4CEE-8780-CD62C4AEFA6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68C-4CEE-8780-CD62C4AEFA6F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8C-4CEE-8780-CD62C4AEFA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0.81097684606552434</c:v>
                </c:pt>
                <c:pt idx="1">
                  <c:v>0.18902315393447572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68C-4CEE-8780-CD62C4AE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8575">
          <a:solidFill>
            <a:schemeClr val="bg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69E8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7.3561264746354682E-4"/>
          <c:y val="7.8907231566014105E-2"/>
          <c:w val="0.97591465178790648"/>
          <c:h val="5.2548944180840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161524385146907E-2"/>
          <c:w val="0.99606119203600407"/>
          <c:h val="0.82363114805158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B-47EF-8ECA-AB1CE566FC51}"/>
              </c:ext>
            </c:extLst>
          </c:dPt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B-47EF-8ECA-AB1CE566FC51}"/>
              </c:ext>
            </c:extLst>
          </c:dPt>
          <c:dPt>
            <c:idx val="5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B-47EF-8ECA-AB1CE566FC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Hoja1!$B$2:$B$9</c:f>
              <c:numCache>
                <c:formatCode>0%</c:formatCode>
                <c:ptCount val="8"/>
                <c:pt idx="0">
                  <c:v>0.67226890756302471</c:v>
                </c:pt>
                <c:pt idx="1">
                  <c:v>0.78378378378378377</c:v>
                </c:pt>
                <c:pt idx="2">
                  <c:v>0.66051660516605193</c:v>
                </c:pt>
                <c:pt idx="3">
                  <c:v>0.85616438356164382</c:v>
                </c:pt>
                <c:pt idx="4">
                  <c:v>0.80337078651685334</c:v>
                </c:pt>
                <c:pt idx="5">
                  <c:v>0.92000000000000015</c:v>
                </c:pt>
                <c:pt idx="6">
                  <c:v>0.70629370629370636</c:v>
                </c:pt>
                <c:pt idx="7">
                  <c:v>0.62337662337662347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B-47EF-8ECA-AB1CE566FC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Argentina</c:v>
                </c:pt>
                <c:pt idx="1">
                  <c:v>Brazil</c:v>
                </c:pt>
                <c:pt idx="2">
                  <c:v>Italy</c:v>
                </c:pt>
                <c:pt idx="3">
                  <c:v>Kenya</c:v>
                </c:pt>
                <c:pt idx="4">
                  <c:v>Mexico</c:v>
                </c:pt>
                <c:pt idx="5">
                  <c:v>Philippines</c:v>
                </c:pt>
                <c:pt idx="6">
                  <c:v>Spain</c:v>
                </c:pt>
                <c:pt idx="7">
                  <c:v>UK</c:v>
                </c:pt>
              </c:strCache>
            </c:strRef>
          </c:cat>
          <c:val>
            <c:numRef>
              <c:f>Hoja1!$C$2:$C$9</c:f>
              <c:numCache>
                <c:formatCode>0%</c:formatCode>
                <c:ptCount val="8"/>
                <c:pt idx="0">
                  <c:v>0.32773109243697524</c:v>
                </c:pt>
                <c:pt idx="1">
                  <c:v>0.21621621621621628</c:v>
                </c:pt>
                <c:pt idx="2">
                  <c:v>0.33948339483394813</c:v>
                </c:pt>
                <c:pt idx="3">
                  <c:v>0.14383561643835624</c:v>
                </c:pt>
                <c:pt idx="4">
                  <c:v>0.1966292134831466</c:v>
                </c:pt>
                <c:pt idx="5">
                  <c:v>7.9999999999999974E-2</c:v>
                </c:pt>
                <c:pt idx="6">
                  <c:v>0.29370629370629364</c:v>
                </c:pt>
                <c:pt idx="7">
                  <c:v>0.37662337662337664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A5-4D52-A3B7-B59FB6CC3C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23974092594537E-2"/>
          <c:y val="1.3010273096509761E-2"/>
          <c:w val="0.38248446013138288"/>
          <c:h val="0.9869897269034901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6CA9B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94-46A1-882A-64152A3625F1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94-46A1-882A-64152A3625F1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94-46A1-882A-64152A3625F1}"/>
              </c:ext>
            </c:extLst>
          </c:dPt>
          <c:dPt>
            <c:idx val="3"/>
            <c:bubble3D val="0"/>
            <c:spPr>
              <a:solidFill>
                <a:srgbClr val="BDB49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794-46A1-882A-64152A3625F1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794-46A1-882A-64152A3625F1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794-46A1-882A-64152A3625F1}"/>
              </c:ext>
            </c:extLst>
          </c:dPt>
          <c:dPt>
            <c:idx val="6"/>
            <c:bubble3D val="0"/>
            <c:spPr>
              <a:solidFill>
                <a:srgbClr val="DFC27D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794-46A1-882A-64152A3625F1}"/>
              </c:ext>
            </c:extLst>
          </c:dPt>
          <c:dLbls>
            <c:dLbl>
              <c:idx val="0"/>
              <c:layout>
                <c:manualLayout>
                  <c:x val="-1.9876696173999828E-3"/>
                  <c:y val="1.1475030385822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94-46A1-882A-64152A3625F1}"/>
                </c:ext>
              </c:extLst>
            </c:dLbl>
            <c:dLbl>
              <c:idx val="1"/>
              <c:layout>
                <c:manualLayout>
                  <c:x val="2.997717190771792E-4"/>
                  <c:y val="-6.067435937985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94-46A1-882A-64152A3625F1}"/>
                </c:ext>
              </c:extLst>
            </c:dLbl>
            <c:dLbl>
              <c:idx val="6"/>
              <c:layout>
                <c:manualLayout>
                  <c:x val="-8.5661825075759816E-3"/>
                  <c:y val="-3.77725720897144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94-46A1-882A-64152A362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Private sector worker  </c:v>
                </c:pt>
                <c:pt idx="1">
                  <c:v>Public sector worker</c:v>
                </c:pt>
                <c:pt idx="2">
                  <c:v>Self-employed/entrepreneur</c:v>
                </c:pt>
                <c:pt idx="3">
                  <c:v>Retired or pensioner</c:v>
                </c:pt>
                <c:pt idx="4">
                  <c:v>Unemployed</c:v>
                </c:pt>
                <c:pt idx="5">
                  <c:v>Student</c:v>
                </c:pt>
                <c:pt idx="6">
                  <c:v>Unpaid domestic worker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0.32728467696458807</c:v>
                </c:pt>
                <c:pt idx="1">
                  <c:v>0.12278912383367746</c:v>
                </c:pt>
                <c:pt idx="2">
                  <c:v>0.15890302465013761</c:v>
                </c:pt>
                <c:pt idx="3">
                  <c:v>7.610685638594873E-3</c:v>
                </c:pt>
                <c:pt idx="4">
                  <c:v>0.11906568630729021</c:v>
                </c:pt>
                <c:pt idx="5">
                  <c:v>0.23020249040201698</c:v>
                </c:pt>
                <c:pt idx="6">
                  <c:v>3.4144312203694828E-2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794-46A1-882A-64152A3625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6CA9B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BDB495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56831181238710837"/>
          <c:y val="9.131662815500359E-2"/>
          <c:w val="0.429268088790697"/>
          <c:h val="0.83418155009245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736813506695124"/>
          <c:y val="3.0569403768019778E-2"/>
          <c:w val="0.41173219483795848"/>
          <c:h val="0.9085990745057402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53-4E17-835D-47FE92148145}"/>
              </c:ext>
            </c:extLst>
          </c:dPt>
          <c:dPt>
            <c:idx val="1"/>
            <c:bubble3D val="0"/>
            <c:spPr>
              <a:solidFill>
                <a:srgbClr val="7DBEB8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53-4E17-835D-47FE92148145}"/>
              </c:ext>
            </c:extLst>
          </c:dPt>
          <c:dPt>
            <c:idx val="2"/>
            <c:bubble3D val="0"/>
            <c:spPr>
              <a:solidFill>
                <a:srgbClr val="6DBC9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53-4E17-835D-47FE92148145}"/>
              </c:ext>
            </c:extLst>
          </c:dPt>
          <c:dPt>
            <c:idx val="3"/>
            <c:bubble3D val="0"/>
            <c:spPr>
              <a:solidFill>
                <a:srgbClr val="0CA5B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53-4E17-835D-47FE92148145}"/>
              </c:ext>
            </c:extLst>
          </c:dPt>
          <c:dPt>
            <c:idx val="4"/>
            <c:bubble3D val="0"/>
            <c:spPr>
              <a:solidFill>
                <a:srgbClr val="266B6E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53-4E17-835D-47FE92148145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53-4E17-835D-47FE92148145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53-4E17-835D-47FE92148145}"/>
              </c:ext>
            </c:extLst>
          </c:dPt>
          <c:dLbls>
            <c:dLbl>
              <c:idx val="0"/>
              <c:layout>
                <c:manualLayout>
                  <c:x val="-1.9876696173999828E-3"/>
                  <c:y val="1.1475030385822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53-4E17-835D-47FE92148145}"/>
                </c:ext>
              </c:extLst>
            </c:dLbl>
            <c:dLbl>
              <c:idx val="1"/>
              <c:layout>
                <c:manualLayout>
                  <c:x val="2.997717190771792E-4"/>
                  <c:y val="-6.067435937985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53-4E17-835D-47FE92148145}"/>
                </c:ext>
              </c:extLst>
            </c:dLbl>
            <c:dLbl>
              <c:idx val="6"/>
              <c:layout>
                <c:manualLayout>
                  <c:x val="-3.2832881188734959E-2"/>
                  <c:y val="-0.11313404330902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BFBFB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53-4E17-835D-47FE921481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Alone</c:v>
                </c:pt>
                <c:pt idx="1">
                  <c:v>With friends/roommates</c:v>
                </c:pt>
                <c:pt idx="2">
                  <c:v>With my partner</c:v>
                </c:pt>
                <c:pt idx="3">
                  <c:v>With my partner and children</c:v>
                </c:pt>
                <c:pt idx="4">
                  <c:v>With my parents/relatives</c:v>
                </c:pt>
                <c:pt idx="5">
                  <c:v>Other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0.13095338131850437</c:v>
                </c:pt>
                <c:pt idx="1">
                  <c:v>6.6858192429770466E-2</c:v>
                </c:pt>
                <c:pt idx="2">
                  <c:v>0.19698390889118017</c:v>
                </c:pt>
                <c:pt idx="3">
                  <c:v>0.23672375060996464</c:v>
                </c:pt>
                <c:pt idx="4">
                  <c:v>0.34211601510613249</c:v>
                </c:pt>
                <c:pt idx="5">
                  <c:v>2.6364751644447817E-2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53-4E17-835D-47FE921481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7DBEB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6DBC9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0CA5B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266B6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1.3211721327382093E-2"/>
          <c:y val="7.8558387525711079E-2"/>
          <c:w val="0.429268088790697"/>
          <c:h val="0.83418155009245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42488375456317E-2"/>
          <c:y val="2.8342789298700082E-2"/>
          <c:w val="0.3918380246329497"/>
          <c:h val="0.9716572107012999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6CA9B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4A-4306-A196-17562298B4E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4A-4306-A196-17562298B4E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4A-4306-A196-17562298B4E8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4A-4306-A196-17562298B4E8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4A-4306-A196-17562298B4E8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4A-4306-A196-17562298B4E8}"/>
              </c:ext>
            </c:extLst>
          </c:dPt>
          <c:dPt>
            <c:idx val="6"/>
            <c:bubble3D val="0"/>
            <c:spPr>
              <a:solidFill>
                <a:srgbClr val="DFC27D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24A-4306-A196-17562298B4E8}"/>
              </c:ext>
            </c:extLst>
          </c:dPt>
          <c:dLbls>
            <c:dLbl>
              <c:idx val="0"/>
              <c:layout>
                <c:manualLayout>
                  <c:x val="-1.9876696173999828E-3"/>
                  <c:y val="1.1475030385822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4A-4306-A196-17562298B4E8}"/>
                </c:ext>
              </c:extLst>
            </c:dLbl>
            <c:dLbl>
              <c:idx val="1"/>
              <c:layout>
                <c:manualLayout>
                  <c:x val="2.997717190771792E-4"/>
                  <c:y val="-6.067435937985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4A-4306-A196-17562298B4E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4A-4306-A196-17562298B4E8}"/>
                </c:ext>
              </c:extLst>
            </c:dLbl>
            <c:dLbl>
              <c:idx val="6"/>
              <c:layout>
                <c:manualLayout>
                  <c:x val="-8.5661825075759816E-3"/>
                  <c:y val="-3.77725720897144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4A-4306-A196-17562298B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Single</c:v>
                </c:pt>
                <c:pt idx="1">
                  <c:v>Unmarried partner not officially recognized</c:v>
                </c:pt>
                <c:pt idx="2">
                  <c:v>Officially recognized partnership (registered partnership)</c:v>
                </c:pt>
                <c:pt idx="3">
                  <c:v>Separated or divorced  </c:v>
                </c:pt>
                <c:pt idx="4">
                  <c:v>Widowed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0.57133668411167804</c:v>
                </c:pt>
                <c:pt idx="1">
                  <c:v>0.2058430084276032</c:v>
                </c:pt>
                <c:pt idx="2">
                  <c:v>0.20895147221186822</c:v>
                </c:pt>
                <c:pt idx="3">
                  <c:v>9.253698036358466E-3</c:v>
                </c:pt>
                <c:pt idx="4">
                  <c:v>4.6151372124920258E-3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4A-4306-A196-17562298B4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rgbClr val="6CA9B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53019413313069141"/>
          <c:y val="1.6916683915969209E-2"/>
          <c:w val="0.46738574742961664"/>
          <c:h val="0.97943836642874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45693552953372"/>
          <c:y val="8.7070245775489302E-2"/>
          <c:w val="0.60585418143031344"/>
          <c:h val="0.8000505353316206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01665E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568C-4CEE-8780-CD62C4AEFA6F}"/>
              </c:ext>
            </c:extLst>
          </c:dPt>
          <c:dPt>
            <c:idx val="1"/>
            <c:bubble3D val="0"/>
            <c:spPr>
              <a:solidFill>
                <a:srgbClr val="80CDC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8C-4CEE-8780-CD62C4AEFA6F}"/>
              </c:ext>
            </c:extLst>
          </c:dPt>
          <c:dPt>
            <c:idx val="2"/>
            <c:bubble3D val="0"/>
            <c:spPr>
              <a:solidFill>
                <a:srgbClr val="DFC2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8C-4CEE-8780-CD62C4AEFA6F}"/>
              </c:ext>
            </c:extLst>
          </c:dPt>
          <c:dPt>
            <c:idx val="3"/>
            <c:bubble3D val="0"/>
            <c:spPr>
              <a:solidFill>
                <a:srgbClr val="8C51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68C-4CEE-8780-CD62C4AEFA6F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8C-4CEE-8780-CD62C4AEFA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Very present</c:v>
                </c:pt>
                <c:pt idx="1">
                  <c:v>Fairly present</c:v>
                </c:pt>
                <c:pt idx="2">
                  <c:v>Somewhat present</c:v>
                </c:pt>
                <c:pt idx="3">
                  <c:v>Not present at all</c:v>
                </c:pt>
                <c:pt idx="4">
                  <c:v>DK/NA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0.4399947449692535</c:v>
                </c:pt>
                <c:pt idx="1">
                  <c:v>0.29457073484016449</c:v>
                </c:pt>
                <c:pt idx="2">
                  <c:v>0.18665987421472163</c:v>
                </c:pt>
                <c:pt idx="3">
                  <c:v>6.3586807973167334E-2</c:v>
                </c:pt>
                <c:pt idx="4">
                  <c:v>1.5187838002692961E-2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568C-4CEE-8780-CD62C4AEFA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8575">
          <a:solidFill>
            <a:schemeClr val="bg1"/>
          </a:solidFill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1665E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0CDC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DFC27D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8C510A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2.3259417616030013E-2"/>
          <c:y val="0.10695481240783053"/>
          <c:w val="0.31886085103498796"/>
          <c:h val="0.78249395296176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87135930623344E-3"/>
          <c:y val="8.2991182445360606E-2"/>
          <c:w val="0.99606119203600407"/>
          <c:h val="0.76292346568164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69E8C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7-4491-9D31-3618926142E3}"/>
              </c:ext>
            </c:extLst>
          </c:dPt>
          <c:dPt>
            <c:idx val="4"/>
            <c:invertIfNegative val="0"/>
            <c:bubble3D val="0"/>
            <c:spPr>
              <a:solidFill>
                <a:srgbClr val="069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37-4491-9D31-3618926142E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37-4491-9D31-3618926142E3}"/>
              </c:ext>
            </c:extLst>
          </c:dPt>
          <c:dLbls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0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37-4491-9D31-3618926142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069E8C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Believer</c:v>
                </c:pt>
                <c:pt idx="1">
                  <c:v>Atheist/Agnostic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0.85924904249305212</c:v>
                </c:pt>
                <c:pt idx="1">
                  <c:v>0.38631662538243267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37-4491-9D31-361892614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axId val="102686879"/>
        <c:axId val="102697695"/>
      </c:barChart>
      <c:catAx>
        <c:axId val="10268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697695"/>
        <c:crosses val="autoZero"/>
        <c:auto val="1"/>
        <c:lblAlgn val="ctr"/>
        <c:lblOffset val="100"/>
        <c:noMultiLvlLbl val="0"/>
      </c:catAx>
      <c:valAx>
        <c:axId val="10269769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268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04T10:31:36.774" idx="4">
    <p:pos x="146" y="146"/>
    <p:text>En esta diapositiva sería muy importante añadir a las barras, especie en la 5 y la 6 los porcentajes de los que NS/NC y después evidenziarlo con el cuadrito de rayas. Precisamente a partir de ese dato hay que concluir algo sobre la ignorancia religiosa y la necesidad de enseñar el Compendio del Com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E0CED83-C217-3989-D99B-7E2E03C60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3484D6-1F26-A820-6513-2C8636265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405D-6D3A-4834-9AEC-7AA527978BE5}" type="datetimeFigureOut">
              <a:rPr lang="es-ES" smtClean="0"/>
              <a:t>4/3/24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068033-CFF5-9673-35C7-87B3781E9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6EB57E-1B81-ACCA-79C2-0520417F25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03D56-8EA8-4458-AF9B-D6DDEC999CD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972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E60AC-69E2-45A3-BE83-B3121BD06B7A}" type="datetimeFigureOut">
              <a:rPr lang="es-ES" smtClean="0"/>
              <a:t>4/3/24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0AC73-3547-4CD2-ABDE-C30909199E36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139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0AC73-3547-4CD2-ABDE-C30909199E3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90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731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44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778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9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741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27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433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876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850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54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31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462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51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629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35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878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341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03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448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44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02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46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2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60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45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05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64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0AC73-3547-4CD2-ABDE-C30909199E3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44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9FFB5F-D19B-4F6B-9C85-7236DFE9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9761214"/>
            <a:ext cx="1143000" cy="25114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63837B-974C-4D35-9957-951780996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857066" y="9578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77C9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68944D0-5B03-432C-A64D-5ED76D887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122238"/>
            <a:ext cx="13881101" cy="914898"/>
          </a:xfrm>
        </p:spPr>
        <p:txBody>
          <a:bodyPr/>
          <a:lstStyle>
            <a:lvl1pPr>
              <a:defRPr lang="es-ES" dirty="0">
                <a:solidFill>
                  <a:srgbClr val="077C9C"/>
                </a:solidFill>
                <a:latin typeface="Kollektif Bold"/>
                <a:ea typeface="+mn-ea"/>
                <a:cs typeface="+mn-cs"/>
              </a:defRPr>
            </a:lvl1pPr>
          </a:lstStyle>
          <a:p>
            <a:pPr marL="0" lvl="0" algn="l"/>
            <a:r>
              <a:rPr lang="es-ES"/>
              <a:t>Ficha técnica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9FFB5F-D19B-4F6B-9C85-7236DFE9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9761214"/>
            <a:ext cx="1143000" cy="25114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3B3245-355B-452F-83A8-7E2B0E27E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920566" y="96472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77C9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D739594C-9187-D584-B5EC-FAD9676E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9761214"/>
            <a:ext cx="1143000" cy="25114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85F050-1022-4CE6-BE28-39BDDEBB4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907866" y="96472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77C9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BD38950-1992-2C56-5C49-3AD2941C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9761214"/>
            <a:ext cx="1143000" cy="251148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A4D882-74BE-ACD2-0404-1F117FF6D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907866" y="96472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77C9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9BA3F3-C994-A3D0-2E5F-36DD478D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38827" y="9487370"/>
            <a:ext cx="4114800" cy="547688"/>
          </a:xfrm>
          <a:prstGeom prst="rect">
            <a:avLst/>
          </a:prstGeom>
        </p:spPr>
        <p:txBody>
          <a:bodyPr/>
          <a:lstStyle/>
          <a:p>
            <a:fld id="{E9DE8BDF-0477-4789-9D3C-466F5AB65D33}" type="slidenum">
              <a:rPr lang="en-US" smtClean="0"/>
              <a:t>‹N›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FC51DEB-CF81-A9AB-F139-B1259F3EEE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9761214"/>
            <a:ext cx="1143000" cy="2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4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22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E3B1-C4B0-4990-BC9A-344D5B6AC11E}" type="datetime1">
              <a:rPr lang="en-US" smtClean="0"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22166" y="97612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77C9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EDBEB02-72C2-5B2F-971F-90B2B150298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9600" y="9761214"/>
            <a:ext cx="1143000" cy="251148"/>
          </a:xfrm>
          <a:prstGeom prst="rect">
            <a:avLst/>
          </a:prstGeom>
        </p:spPr>
      </p:pic>
      <p:cxnSp>
        <p:nvCxnSpPr>
          <p:cNvPr id="9" name="6 Conector recto">
            <a:extLst>
              <a:ext uri="{FF2B5EF4-FFF2-40B4-BE49-F238E27FC236}">
                <a16:creationId xmlns:a16="http://schemas.microsoft.com/office/drawing/2014/main" id="{7E2A7E97-97AB-3917-530D-28C9E3AA09BE}"/>
              </a:ext>
            </a:extLst>
          </p:cNvPr>
          <p:cNvCxnSpPr>
            <a:cxnSpLocks/>
          </p:cNvCxnSpPr>
          <p:nvPr/>
        </p:nvCxnSpPr>
        <p:spPr>
          <a:xfrm>
            <a:off x="0" y="1181100"/>
            <a:ext cx="15582378" cy="0"/>
          </a:xfrm>
          <a:prstGeom prst="line">
            <a:avLst/>
          </a:prstGeom>
          <a:ln w="38100">
            <a:solidFill>
              <a:srgbClr val="077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8CA94D8B-E84E-6416-E85B-7DE60C514A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9934" y="100337"/>
            <a:ext cx="3200400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5" r:id="rId2"/>
    <p:sldLayoutId id="2147483684" r:id="rId3"/>
    <p:sldLayoutId id="2147483655" r:id="rId4"/>
    <p:sldLayoutId id="214748368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2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2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chart" Target="../charts/chart24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chart" Target="../charts/chart26.xml"/><Relationship Id="rId10" Type="http://schemas.openxmlformats.org/officeDocument/2006/relationships/image" Target="../media/image18.jpeg"/><Relationship Id="rId4" Type="http://schemas.openxmlformats.org/officeDocument/2006/relationships/chart" Target="../charts/chart25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chart" Target="../charts/chart27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chart" Target="../charts/chart29.xml"/><Relationship Id="rId10" Type="http://schemas.openxmlformats.org/officeDocument/2006/relationships/image" Target="../media/image18.jpeg"/><Relationship Id="rId4" Type="http://schemas.openxmlformats.org/officeDocument/2006/relationships/chart" Target="../charts/chart28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3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chart" Target="../charts/chart35.xml"/><Relationship Id="rId9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chart" Target="../charts/chart39.xml"/><Relationship Id="rId3" Type="http://schemas.openxmlformats.org/officeDocument/2006/relationships/chart" Target="../charts/chart37.xml"/><Relationship Id="rId7" Type="http://schemas.openxmlformats.org/officeDocument/2006/relationships/image" Target="../media/image17.png"/><Relationship Id="rId12" Type="http://schemas.openxmlformats.org/officeDocument/2006/relationships/chart" Target="../charts/chart3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4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chart" Target="../charts/chart43.xml"/><Relationship Id="rId9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45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chart" Target="../charts/chart46.xml"/><Relationship Id="rId9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47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chart" Target="../charts/chart48.xml"/><Relationship Id="rId9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chart" Target="../charts/chart8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chart" Target="../charts/chart10.xml"/><Relationship Id="rId10" Type="http://schemas.openxmlformats.org/officeDocument/2006/relationships/image" Target="../media/image18.jpeg"/><Relationship Id="rId4" Type="http://schemas.openxmlformats.org/officeDocument/2006/relationships/chart" Target="../charts/chart9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chart" Target="../charts/chart1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chart" Target="../charts/chart13.xml"/><Relationship Id="rId10" Type="http://schemas.openxmlformats.org/officeDocument/2006/relationships/image" Target="../media/image18.jpeg"/><Relationship Id="rId4" Type="http://schemas.openxmlformats.org/officeDocument/2006/relationships/chart" Target="../charts/chart1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Personas en frente de edificio&#10;&#10;Descripción generada automáticamente">
            <a:extLst>
              <a:ext uri="{FF2B5EF4-FFF2-40B4-BE49-F238E27FC236}">
                <a16:creationId xmlns:a16="http://schemas.microsoft.com/office/drawing/2014/main" id="{05FDEA54-7EE7-3B00-4076-608343134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b="3390"/>
          <a:stretch/>
        </p:blipFill>
        <p:spPr>
          <a:xfrm flipH="1">
            <a:off x="1031826" y="1301023"/>
            <a:ext cx="15575291" cy="7895494"/>
          </a:xfrm>
          <a:prstGeom prst="rect">
            <a:avLst/>
          </a:prstGeom>
        </p:spPr>
      </p:pic>
      <p:sp>
        <p:nvSpPr>
          <p:cNvPr id="10" name="8 Rectángulo">
            <a:extLst>
              <a:ext uri="{FF2B5EF4-FFF2-40B4-BE49-F238E27FC236}">
                <a16:creationId xmlns:a16="http://schemas.microsoft.com/office/drawing/2014/main" id="{B920B274-B6BD-34D5-FFD4-F0C87910110F}"/>
              </a:ext>
            </a:extLst>
          </p:cNvPr>
          <p:cNvSpPr/>
          <p:nvPr/>
        </p:nvSpPr>
        <p:spPr>
          <a:xfrm>
            <a:off x="5364" y="2455817"/>
            <a:ext cx="10849870" cy="5415503"/>
          </a:xfrm>
          <a:prstGeom prst="rect">
            <a:avLst/>
          </a:prstGeom>
          <a:solidFill>
            <a:srgbClr val="077C9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11" name="Cuadro de texto 7">
            <a:extLst>
              <a:ext uri="{FF2B5EF4-FFF2-40B4-BE49-F238E27FC236}">
                <a16:creationId xmlns:a16="http://schemas.microsoft.com/office/drawing/2014/main" id="{8377EFA8-12C8-0895-B69D-9478F2505A08}"/>
              </a:ext>
            </a:extLst>
          </p:cNvPr>
          <p:cNvSpPr txBox="1"/>
          <p:nvPr/>
        </p:nvSpPr>
        <p:spPr>
          <a:xfrm>
            <a:off x="796504" y="2512356"/>
            <a:ext cx="9267589" cy="51090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US" sz="8000" b="1" dirty="0">
                <a:solidFill>
                  <a:schemeClr val="bg1"/>
                </a:solidFill>
                <a:latin typeface="+mj-lt"/>
              </a:rPr>
              <a:t>Young people values, hopes and expectations</a:t>
            </a:r>
          </a:p>
          <a:p>
            <a:pPr algn="ctr" rtl="0"/>
            <a:r>
              <a:rPr lang="en-US" sz="4800" b="1" u="sng" dirty="0">
                <a:solidFill>
                  <a:schemeClr val="bg1"/>
                </a:solidFill>
                <a:latin typeface="+mj-lt"/>
              </a:rPr>
              <a:t>Faith and religion</a:t>
            </a:r>
          </a:p>
          <a:p>
            <a:pPr algn="ctr" rtl="0"/>
            <a:r>
              <a:rPr lang="en-US" sz="4400" b="1" dirty="0">
                <a:solidFill>
                  <a:schemeClr val="bg1"/>
                </a:solidFill>
                <a:latin typeface="+mj-lt"/>
              </a:rPr>
              <a:t>Global results report</a:t>
            </a:r>
            <a:endParaRPr lang="es-E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8 Rectángulo">
            <a:extLst>
              <a:ext uri="{FF2B5EF4-FFF2-40B4-BE49-F238E27FC236}">
                <a16:creationId xmlns:a16="http://schemas.microsoft.com/office/drawing/2014/main" id="{DED7B4CD-1F44-04BA-4CBB-D6675850BA03}"/>
              </a:ext>
            </a:extLst>
          </p:cNvPr>
          <p:cNvSpPr/>
          <p:nvPr/>
        </p:nvSpPr>
        <p:spPr>
          <a:xfrm>
            <a:off x="14569440" y="9315830"/>
            <a:ext cx="3513782" cy="611022"/>
          </a:xfrm>
          <a:prstGeom prst="rect">
            <a:avLst/>
          </a:prstGeom>
          <a:solidFill>
            <a:srgbClr val="07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974BB-CC79-B741-D727-9873DA71B20B}"/>
              </a:ext>
            </a:extLst>
          </p:cNvPr>
          <p:cNvSpPr txBox="1"/>
          <p:nvPr/>
        </p:nvSpPr>
        <p:spPr>
          <a:xfrm>
            <a:off x="15283838" y="9429831"/>
            <a:ext cx="22645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00" b="1">
                <a:solidFill>
                  <a:schemeClr val="bg1"/>
                </a:solidFill>
              </a:rPr>
              <a:t>Madrid, 2023</a:t>
            </a:r>
          </a:p>
        </p:txBody>
      </p:sp>
      <p:grpSp>
        <p:nvGrpSpPr>
          <p:cNvPr id="12" name="1 Grupo">
            <a:extLst>
              <a:ext uri="{FF2B5EF4-FFF2-40B4-BE49-F238E27FC236}">
                <a16:creationId xmlns:a16="http://schemas.microsoft.com/office/drawing/2014/main" id="{40A23B76-9246-5488-AA7B-100ED8336E75}"/>
              </a:ext>
            </a:extLst>
          </p:cNvPr>
          <p:cNvGrpSpPr/>
          <p:nvPr/>
        </p:nvGrpSpPr>
        <p:grpSpPr>
          <a:xfrm>
            <a:off x="651498" y="389163"/>
            <a:ext cx="2667000" cy="838200"/>
            <a:chOff x="251521" y="260328"/>
            <a:chExt cx="2448271" cy="752448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3C18D5D2-0EBC-EFF2-DA4E-85FF6D7A9D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047"/>
            <a:stretch/>
          </p:blipFill>
          <p:spPr bwMode="auto">
            <a:xfrm>
              <a:off x="251521" y="836712"/>
              <a:ext cx="2448271" cy="1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6 Imagen">
              <a:extLst>
                <a:ext uri="{FF2B5EF4-FFF2-40B4-BE49-F238E27FC236}">
                  <a16:creationId xmlns:a16="http://schemas.microsoft.com/office/drawing/2014/main" id="{1D490EFD-8787-69B5-F367-88646931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260328"/>
              <a:ext cx="2160239" cy="501280"/>
            </a:xfrm>
            <a:prstGeom prst="rect">
              <a:avLst/>
            </a:prstGeom>
          </p:spPr>
        </p:pic>
      </p:grpSp>
      <p:sp>
        <p:nvSpPr>
          <p:cNvPr id="16" name="5 Marcador de número de diapositiva">
            <a:extLst>
              <a:ext uri="{FF2B5EF4-FFF2-40B4-BE49-F238E27FC236}">
                <a16:creationId xmlns:a16="http://schemas.microsoft.com/office/drawing/2014/main" id="{3CD303EB-00AA-BEFF-D9FD-442123241807}"/>
              </a:ext>
            </a:extLst>
          </p:cNvPr>
          <p:cNvSpPr txBox="1">
            <a:spLocks/>
          </p:cNvSpPr>
          <p:nvPr/>
        </p:nvSpPr>
        <p:spPr>
          <a:xfrm>
            <a:off x="204778" y="9698599"/>
            <a:ext cx="7842272" cy="37757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000" b="1" kern="1200">
                <a:solidFill>
                  <a:srgbClr val="0026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>
                <a:solidFill>
                  <a:srgbClr val="077C9C"/>
                </a:solidFill>
              </a:rPr>
              <a:t>GAD3.COM   ●  C/ Alcalá, 75- 4º Izq.  28009  Madrid  T.: +34 91 369 79 94 </a:t>
            </a:r>
            <a:r>
              <a:rPr lang="es-ES" sz="1600" b="0">
                <a:solidFill>
                  <a:srgbClr val="077C9C"/>
                </a:solidFill>
              </a:rPr>
              <a:t>                                </a:t>
            </a:r>
          </a:p>
        </p:txBody>
      </p:sp>
      <p:sp>
        <p:nvSpPr>
          <p:cNvPr id="17" name="34 Rectángulo">
            <a:extLst>
              <a:ext uri="{FF2B5EF4-FFF2-40B4-BE49-F238E27FC236}">
                <a16:creationId xmlns:a16="http://schemas.microsoft.com/office/drawing/2014/main" id="{3F991BF8-B04B-FC83-24AA-BCF94A2A11CE}"/>
              </a:ext>
            </a:extLst>
          </p:cNvPr>
          <p:cNvSpPr/>
          <p:nvPr/>
        </p:nvSpPr>
        <p:spPr>
          <a:xfrm>
            <a:off x="17085833" y="9994371"/>
            <a:ext cx="9973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100" kern="0">
                <a:solidFill>
                  <a:srgbClr val="077C9C"/>
                </a:solidFill>
              </a:rPr>
              <a:t>© 2023 GAD3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2EE90BB6-4905-CEFD-3381-EDCC8C329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0" y="176798"/>
            <a:ext cx="32004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671817" y="1296896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 what extent do you agree with the following social statements?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E5B043D-47F0-0FE0-D9B7-9371D5303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266672"/>
              </p:ext>
            </p:extLst>
          </p:nvPr>
        </p:nvGraphicFramePr>
        <p:xfrm>
          <a:off x="155456" y="1697006"/>
          <a:ext cx="16795376" cy="735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55879779-776D-2CBE-0C71-C6E06EC4B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168086"/>
              </p:ext>
            </p:extLst>
          </p:nvPr>
        </p:nvGraphicFramePr>
        <p:xfrm>
          <a:off x="16070633" y="1898646"/>
          <a:ext cx="1747192" cy="715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192">
                  <a:extLst>
                    <a:ext uri="{9D8B030D-6E8A-4147-A177-3AD203B41FA5}">
                      <a16:colId xmlns:a16="http://schemas.microsoft.com/office/drawing/2014/main" val="3065780256"/>
                    </a:ext>
                  </a:extLst>
                </a:gridCol>
              </a:tblGrid>
              <a:tr h="1019047">
                <a:tc>
                  <a:txBody>
                    <a:bodyPr/>
                    <a:lstStyle/>
                    <a:p>
                      <a:pPr algn="ctr"/>
                      <a:r>
                        <a:rPr lang="en-GB" sz="2000" i="0" noProof="0">
                          <a:solidFill>
                            <a:srgbClr val="069E8C"/>
                          </a:solidFill>
                          <a:latin typeface="+mn-lt"/>
                        </a:rPr>
                        <a:t>Strongly agree + Agree</a:t>
                      </a: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104089"/>
                  </a:ext>
                </a:extLst>
              </a:tr>
              <a:tr h="10222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54461"/>
                  </a:ext>
                </a:extLst>
              </a:tr>
              <a:tr h="10222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71499"/>
                  </a:ext>
                </a:extLst>
              </a:tr>
              <a:tr h="10222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3457"/>
                  </a:ext>
                </a:extLst>
              </a:tr>
              <a:tr h="10222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28884"/>
                  </a:ext>
                </a:extLst>
              </a:tr>
              <a:tr h="10222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09480"/>
                  </a:ext>
                </a:extLst>
              </a:tr>
              <a:tr h="10222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17475"/>
                  </a:ext>
                </a:extLst>
              </a:tr>
            </a:tbl>
          </a:graphicData>
        </a:graphic>
      </p:graphicFrame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5DF95BCE-F62B-2C3F-1C0B-F376DF27ADCC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B287B67-FC85-1A9D-00DC-C13991902BC4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DA7543AF-2303-569B-212A-1C8C44A38F29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E4F9DB4-78CF-5342-CB29-A32BB6B2E243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6805A16B-0BBB-9344-F33A-20F4D51ADC68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336EACB9-45CF-D619-2266-3B77EBA46C46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73EA777-9298-8B63-56E9-BBDCD4742B28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3" name="Rectangle 9">
            <a:extLst>
              <a:ext uri="{FF2B5EF4-FFF2-40B4-BE49-F238E27FC236}">
                <a16:creationId xmlns:a16="http://schemas.microsoft.com/office/drawing/2014/main" id="{651083D0-72FA-C5C7-4633-2134E316841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 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9DB9E045-40C6-AE25-8138-04E97074E05B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Social/Moral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statements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7928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14E6530-4C50-4CDD-9E30-B9BE615E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743320"/>
              </p:ext>
            </p:extLst>
          </p:nvPr>
        </p:nvGraphicFramePr>
        <p:xfrm>
          <a:off x="256995" y="2716186"/>
          <a:ext cx="17560358" cy="676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276592-537E-DA97-E488-933594DCC86D}"/>
              </a:ext>
            </a:extLst>
          </p:cNvPr>
          <p:cNvSpPr txBox="1"/>
          <p:nvPr/>
        </p:nvSpPr>
        <p:spPr>
          <a:xfrm>
            <a:off x="7174006" y="2171170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solidFill>
                  <a:srgbClr val="069E8C"/>
                </a:solidFill>
              </a:rPr>
              <a:t>Strongly agree + Agree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FF6C98-76AE-9018-4328-6044920E465B}"/>
              </a:ext>
            </a:extLst>
          </p:cNvPr>
          <p:cNvSpPr txBox="1"/>
          <p:nvPr/>
        </p:nvSpPr>
        <p:spPr>
          <a:xfrm>
            <a:off x="2776943" y="1450766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 what extent do you agree with the following social statements?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9" descr="Usuarios contorno">
            <a:extLst>
              <a:ext uri="{FF2B5EF4-FFF2-40B4-BE49-F238E27FC236}">
                <a16:creationId xmlns:a16="http://schemas.microsoft.com/office/drawing/2014/main" id="{89B7A337-7EBA-3FCD-5BB3-078343448B93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EB00110-411D-E7FF-4ECC-AB0B681F9257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B145AD3-09CE-A727-C623-3642EF74DBB5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923D89D-5805-843B-A998-0CDD8CE61565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1ABE01F5-F041-D872-8675-0711087B0326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5AB58678-1A66-B069-A798-F14279FE574D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A326291-1FAB-A6E8-91C2-14FD4008465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F74320B2-42B9-268E-0DDF-4DCA7810E9F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 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6A053C7E-A03F-FD26-7378-1431EEAF6D2B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Social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statements by belief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592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883769" y="1533105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cs typeface="Arial" panose="020B0604020202020204" pitchFamily="34" charset="0"/>
              </a:rPr>
              <a:t>Do you….? </a:t>
            </a:r>
            <a:endParaRPr lang="es-ES" sz="2000" i="1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DB0697-6448-5DFB-4620-D719E9679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935553"/>
              </p:ext>
            </p:extLst>
          </p:nvPr>
        </p:nvGraphicFramePr>
        <p:xfrm>
          <a:off x="223968" y="2452247"/>
          <a:ext cx="17374381" cy="674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áfico 9" descr="Usuarios contorno">
            <a:extLst>
              <a:ext uri="{FF2B5EF4-FFF2-40B4-BE49-F238E27FC236}">
                <a16:creationId xmlns:a16="http://schemas.microsoft.com/office/drawing/2014/main" id="{6258792B-7EB8-B57B-6099-9B1F79F087C9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D4DB95C-3FA2-5BB1-15D1-8DAAA9944758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FADEE6E-9EEB-DC24-13A5-87521414D5E5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B0DA236D-7C08-B7AA-0366-9A892829F457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371B7741-0EB5-8C5F-7BCB-775B15566E35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6069F4F-A285-B7F9-8693-BD865E89B261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16AE4DA-3C4F-3D10-92C6-79ABCF47204B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:a16="http://schemas.microsoft.com/office/drawing/2014/main" id="{B35F6C10-BF9C-2669-349A-63631C9E6E7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N:4.889   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91EDC22A-BCCE-803E-32D7-988DF04C92B0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Social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</a:t>
            </a: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opinions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 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289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883769" y="1419659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 you….? </a:t>
            </a:r>
            <a:endParaRPr lang="es-ES" sz="2000" i="1" dirty="0">
              <a:solidFill>
                <a:srgbClr val="7F7F7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B84A08C-B3AD-01FA-5E90-2918D323A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3375257"/>
              </p:ext>
            </p:extLst>
          </p:nvPr>
        </p:nvGraphicFramePr>
        <p:xfrm>
          <a:off x="256995" y="2919660"/>
          <a:ext cx="17281746" cy="640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F9982630-4386-1AB3-3AD3-B832AAFBEA97}"/>
              </a:ext>
            </a:extLst>
          </p:cNvPr>
          <p:cNvSpPr txBox="1"/>
          <p:nvPr/>
        </p:nvSpPr>
        <p:spPr>
          <a:xfrm>
            <a:off x="7174006" y="2252191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solidFill>
                  <a:srgbClr val="069E8C"/>
                </a:solidFill>
                <a:latin typeface="Aptos" panose="020B0004020202020204" pitchFamily="34" charset="0"/>
              </a:rPr>
              <a:t>% Yes</a:t>
            </a:r>
          </a:p>
        </p:txBody>
      </p:sp>
      <p:grpSp>
        <p:nvGrpSpPr>
          <p:cNvPr id="27" name="Gráfico 9" descr="Usuarios contorno">
            <a:extLst>
              <a:ext uri="{FF2B5EF4-FFF2-40B4-BE49-F238E27FC236}">
                <a16:creationId xmlns:a16="http://schemas.microsoft.com/office/drawing/2014/main" id="{63B8E0FF-5249-BF09-E40C-6B502431F400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F8408A6A-5217-4D83-3447-1CA74C80850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1F8F8B3C-32A6-F18B-23F1-2B534EF2FCE1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E2EB5722-336A-5272-1567-8FA94D1322DE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4141161C-31BB-94F6-61F5-84DC5BFEF023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26B40AF4-752F-57EE-02FD-96EB26C74ACE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43B8F277-E0BC-A7C9-F4BD-D7B0AD06BBF7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34" name="Rectangle 9">
            <a:extLst>
              <a:ext uri="{FF2B5EF4-FFF2-40B4-BE49-F238E27FC236}">
                <a16:creationId xmlns:a16="http://schemas.microsoft.com/office/drawing/2014/main" id="{BC0CC458-82D2-CE92-7C51-9BEA8C8F6DA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 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2A5CA650-365A-497D-49D5-2B80B3D783A8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Social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</a:t>
            </a:r>
            <a:r>
              <a:rPr kumimoji="0" lang="en-GB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opinions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by belief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0504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ítulos variados de libros apilados en los estantes">
            <a:extLst>
              <a:ext uri="{FF2B5EF4-FFF2-40B4-BE49-F238E27FC236}">
                <a16:creationId xmlns:a16="http://schemas.microsoft.com/office/drawing/2014/main" id="{4B30AA5A-B3AA-DEE1-125B-1D17C1CD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8288000" cy="82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E85D53F-7F9E-9CC3-1FC4-28B336A6C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52700"/>
            <a:ext cx="18288000" cy="5181600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 de texto 7">
            <a:extLst>
              <a:ext uri="{FF2B5EF4-FFF2-40B4-BE49-F238E27FC236}">
                <a16:creationId xmlns:a16="http://schemas.microsoft.com/office/drawing/2014/main" id="{BD7C4EDE-7CF8-4BD8-FC8B-6FE987075F45}"/>
              </a:ext>
            </a:extLst>
          </p:cNvPr>
          <p:cNvSpPr txBox="1"/>
          <p:nvPr/>
        </p:nvSpPr>
        <p:spPr>
          <a:xfrm>
            <a:off x="4804004" y="4527949"/>
            <a:ext cx="867999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8000" b="1">
                <a:solidFill>
                  <a:schemeClr val="bg1"/>
                </a:solidFill>
                <a:latin typeface="+mj-lt"/>
              </a:rPr>
              <a:t>Beliefs and/or faith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47E037-A517-FF1D-D9E0-CFEF7F6CF3DC}"/>
              </a:ext>
            </a:extLst>
          </p:cNvPr>
          <p:cNvSpPr/>
          <p:nvPr/>
        </p:nvSpPr>
        <p:spPr>
          <a:xfrm>
            <a:off x="-1" y="2552699"/>
            <a:ext cx="3590365" cy="5181599"/>
          </a:xfrm>
          <a:prstGeom prst="rect">
            <a:avLst/>
          </a:prstGeom>
          <a:solidFill>
            <a:srgbClr val="D5A4C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b="1">
                <a:latin typeface="+mj-lt"/>
              </a:rPr>
              <a:t>3</a:t>
            </a:r>
          </a:p>
        </p:txBody>
      </p:sp>
      <p:sp>
        <p:nvSpPr>
          <p:cNvPr id="9" name="Rectángulo 8">
            <a:hlinkClick r:id="rId3"/>
            <a:extLst>
              <a:ext uri="{FF2B5EF4-FFF2-40B4-BE49-F238E27FC236}">
                <a16:creationId xmlns:a16="http://schemas.microsoft.com/office/drawing/2014/main" id="{A4CF4103-831B-E178-004F-39783CF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1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C2E31C-3F0E-9D08-B1DC-AEB92153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8795393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20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167468"/>
            <a:ext cx="15079024" cy="1053079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Beliefs</a:t>
            </a:r>
            <a:endParaRPr kumimoji="0" lang="en-US" sz="2400" b="1" i="0" u="none" strike="noStrike" kern="1200" cap="none" spc="0" normalizeH="0" baseline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680209" y="9666726"/>
            <a:ext cx="1067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Regarding your beliefs, from the following options, indicate which ones you most identify with: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9123B86-38C3-ACE6-6C4E-1490AEDDF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86892"/>
              </p:ext>
            </p:extLst>
          </p:nvPr>
        </p:nvGraphicFramePr>
        <p:xfrm>
          <a:off x="311401" y="2105506"/>
          <a:ext cx="10804565" cy="724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03C68E1-81B6-2CD4-AD2D-E412B0EB3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04977"/>
              </p:ext>
            </p:extLst>
          </p:nvPr>
        </p:nvGraphicFramePr>
        <p:xfrm>
          <a:off x="11619341" y="2532255"/>
          <a:ext cx="6357257" cy="6015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errar llave 1">
            <a:extLst>
              <a:ext uri="{FF2B5EF4-FFF2-40B4-BE49-F238E27FC236}">
                <a16:creationId xmlns:a16="http://schemas.microsoft.com/office/drawing/2014/main" id="{860B6F76-474B-F151-FF3F-A9B20DC41EAE}"/>
              </a:ext>
            </a:extLst>
          </p:cNvPr>
          <p:cNvSpPr/>
          <p:nvPr/>
        </p:nvSpPr>
        <p:spPr>
          <a:xfrm>
            <a:off x="10980713" y="2352019"/>
            <a:ext cx="1277257" cy="6714434"/>
          </a:xfrm>
          <a:prstGeom prst="rightBrace">
            <a:avLst>
              <a:gd name="adj1" fmla="val 126515"/>
              <a:gd name="adj2" fmla="val 5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3DA5D6-2271-3E3E-6542-5193D01E9FA2}"/>
              </a:ext>
            </a:extLst>
          </p:cNvPr>
          <p:cNvSpPr txBox="1"/>
          <p:nvPr/>
        </p:nvSpPr>
        <p:spPr>
          <a:xfrm>
            <a:off x="618565" y="1479176"/>
            <a:ext cx="1679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77C9C"/>
                </a:solidFill>
              </a:rPr>
              <a:t>Most young people claim to believe in God.</a:t>
            </a:r>
            <a:endParaRPr lang="es-ES" sz="2000">
              <a:solidFill>
                <a:srgbClr val="077C9C"/>
              </a:solidFill>
            </a:endParaRPr>
          </a:p>
        </p:txBody>
      </p:sp>
      <p:grpSp>
        <p:nvGrpSpPr>
          <p:cNvPr id="17" name="Gráfico 9" descr="Usuarios contorno">
            <a:extLst>
              <a:ext uri="{FF2B5EF4-FFF2-40B4-BE49-F238E27FC236}">
                <a16:creationId xmlns:a16="http://schemas.microsoft.com/office/drawing/2014/main" id="{00DE9D62-0A50-62FF-2EB6-443620A1F31C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5DCE2CA3-A5CC-9046-70B5-A69D545C6DD1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66BBF59-CBCC-D5A0-A230-811B28DA88F2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1A3154C-2FC5-DBB3-9AF9-9C235A80FC27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59E870BF-E9A1-8B72-3B1C-0550985BFC0B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F072C74-0A6C-4D71-C79C-94C9A2662EC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CD09A766-98AD-8B26-B690-1BA5BB504E7F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AC1C87C7-0D20-605D-A674-425AB53A7EE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C83EE30-C14B-6EC5-DEF7-D71494A97394}"/>
              </a:ext>
            </a:extLst>
          </p:cNvPr>
          <p:cNvSpPr/>
          <p:nvPr/>
        </p:nvSpPr>
        <p:spPr>
          <a:xfrm>
            <a:off x="15948215" y="6615953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62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E4E51F3-D4D6-0F58-90FD-D046B0A42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363669"/>
              </p:ext>
            </p:extLst>
          </p:nvPr>
        </p:nvGraphicFramePr>
        <p:xfrm>
          <a:off x="1427703" y="2248204"/>
          <a:ext cx="16437649" cy="761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56BB7EEF-1008-B45E-47FB-58B0A60C9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39525"/>
              </p:ext>
            </p:extLst>
          </p:nvPr>
        </p:nvGraphicFramePr>
        <p:xfrm>
          <a:off x="2473300" y="7804907"/>
          <a:ext cx="14531248" cy="754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406">
                  <a:extLst>
                    <a:ext uri="{9D8B030D-6E8A-4147-A177-3AD203B41FA5}">
                      <a16:colId xmlns:a16="http://schemas.microsoft.com/office/drawing/2014/main" val="3604011536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35560499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4213119605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3179050143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2468229205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3188994608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1571176681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1999847777"/>
                    </a:ext>
                  </a:extLst>
                </a:gridCol>
              </a:tblGrid>
              <a:tr h="7545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Brazil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Italy</a:t>
                      </a:r>
                      <a:endParaRPr lang="es-ES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Kenya</a:t>
                      </a:r>
                      <a:endParaRPr lang="es-ES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Philippines</a:t>
                      </a:r>
                      <a:endParaRPr lang="es-ES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434396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A8BB288-C1A8-E550-C88A-2E9CE1DC3F45}"/>
              </a:ext>
            </a:extLst>
          </p:cNvPr>
          <p:cNvSpPr txBox="1"/>
          <p:nvPr/>
        </p:nvSpPr>
        <p:spPr>
          <a:xfrm>
            <a:off x="19716" y="2988931"/>
            <a:ext cx="214811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>
                <a:solidFill>
                  <a:srgbClr val="7AB8AF"/>
                </a:solidFill>
              </a:rPr>
              <a:t>Believer</a:t>
            </a:r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r>
              <a:rPr lang="es-ES" sz="2000" b="1">
                <a:solidFill>
                  <a:srgbClr val="14469C"/>
                </a:solidFill>
              </a:rPr>
              <a:t>Atheist/Agnostic</a:t>
            </a:r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endParaRPr lang="es-ES" sz="2000" b="1"/>
          </a:p>
          <a:p>
            <a:pPr algn="r"/>
            <a:r>
              <a:rPr lang="es-ES" sz="2000" b="1">
                <a:solidFill>
                  <a:schemeClr val="bg1">
                    <a:lumMod val="65000"/>
                  </a:schemeClr>
                </a:solidFill>
              </a:rPr>
              <a:t>DK/NA</a:t>
            </a:r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3F291ED-CD1F-6AB3-266A-7ABFCA32E11C}"/>
              </a:ext>
            </a:extLst>
          </p:cNvPr>
          <p:cNvSpPr txBox="1"/>
          <p:nvPr/>
        </p:nvSpPr>
        <p:spPr>
          <a:xfrm>
            <a:off x="618565" y="1479176"/>
            <a:ext cx="1679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77C9C"/>
                </a:solidFill>
              </a:rPr>
              <a:t>The countries with the highest percentage of young believers coincide with the countries where the presence of spirituality is stronger</a:t>
            </a:r>
            <a:r>
              <a:rPr lang="en-US" sz="2000" dirty="0">
                <a:solidFill>
                  <a:srgbClr val="077C9C"/>
                </a:solidFill>
              </a:rPr>
              <a:t>, which are Kenya, the Philippines and Brazil. In Italy and Spain there are more atheists and/or agnostics than believers.</a:t>
            </a:r>
            <a:endParaRPr lang="es-ES" sz="2000" dirty="0">
              <a:solidFill>
                <a:srgbClr val="077C9C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48E962-E5A0-61D0-A89A-EE077F6B6D6B}"/>
              </a:ext>
            </a:extLst>
          </p:cNvPr>
          <p:cNvSpPr txBox="1"/>
          <p:nvPr/>
        </p:nvSpPr>
        <p:spPr>
          <a:xfrm>
            <a:off x="3680209" y="9666726"/>
            <a:ext cx="1067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Regarding your beliefs, from the following options, indicate which ones you most identify with: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áfico 9" descr="Usuarios contorno">
            <a:extLst>
              <a:ext uri="{FF2B5EF4-FFF2-40B4-BE49-F238E27FC236}">
                <a16:creationId xmlns:a16="http://schemas.microsoft.com/office/drawing/2014/main" id="{169A6305-E4F9-1FDC-1205-93562FA9EC93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2201C044-7B0C-0059-03DE-10A2F46E660B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1EE7A19D-A457-F084-A232-37F74F6F1BEB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FA173E5A-9CAB-0740-05A3-EFAC9C7AA858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54AFB96-681E-FBD8-51A7-1921E76BFE71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1849D9E-6575-6BAD-DB1B-8D6DD99FCE41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7DBF530A-B295-EA22-5356-183BC9CFF69E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A3B29D2F-1DA1-6F93-CE48-49C21046712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C88317B-D75E-03BE-BFC9-42EA8A11B1A7}"/>
              </a:ext>
            </a:extLst>
          </p:cNvPr>
          <p:cNvSpPr txBox="1">
            <a:spLocks/>
          </p:cNvSpPr>
          <p:nvPr/>
        </p:nvSpPr>
        <p:spPr>
          <a:xfrm>
            <a:off x="618565" y="167468"/>
            <a:ext cx="15079024" cy="1053079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Beliefs by country</a:t>
            </a:r>
            <a:endParaRPr kumimoji="0" lang="en-US" sz="2400" b="1" i="0" u="none" strike="noStrike" kern="1200" cap="none" spc="0" normalizeH="0" baseline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57E03DF-686B-A6E1-D50C-3D84378FA778}"/>
              </a:ext>
            </a:extLst>
          </p:cNvPr>
          <p:cNvGrpSpPr/>
          <p:nvPr/>
        </p:nvGrpSpPr>
        <p:grpSpPr>
          <a:xfrm>
            <a:off x="3068956" y="8457192"/>
            <a:ext cx="13383516" cy="655875"/>
            <a:chOff x="10729379" y="8393180"/>
            <a:chExt cx="12837272" cy="65587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5ECF125F-CB28-AED7-7737-4E4214410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379" y="8393180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3F1D415E-33DA-CA7F-7DB9-919EA58D6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5316" y="8395050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4C1135F3-4516-DD59-D136-356EBD1C6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2271" y="8422536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058305F4-F6EA-DDBF-6432-6A4C573DD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6429" y="8449764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6C54652D-E187-504E-6871-D6D60112E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1684" y="8428690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D08E6544-4404-C881-2DF7-D68025400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1101" y="8400009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EB55177D-8881-9792-F9EF-E81BF98D1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0527" y="8458322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8601010A-E9F6-69BC-19DF-241E0F160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4872" y="8460443"/>
              <a:ext cx="571779" cy="520041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501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E4E51F3-D4D6-0F58-90FD-D046B0A42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281419"/>
              </p:ext>
            </p:extLst>
          </p:nvPr>
        </p:nvGraphicFramePr>
        <p:xfrm>
          <a:off x="1786747" y="2329136"/>
          <a:ext cx="16420516" cy="761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7A8BB288-C1A8-E550-C88A-2E9CE1DC3F45}"/>
              </a:ext>
            </a:extLst>
          </p:cNvPr>
          <p:cNvSpPr txBox="1"/>
          <p:nvPr/>
        </p:nvSpPr>
        <p:spPr>
          <a:xfrm>
            <a:off x="80737" y="3111799"/>
            <a:ext cx="214811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>
                <a:solidFill>
                  <a:srgbClr val="74A9CF"/>
                </a:solidFill>
              </a:rPr>
              <a:t>Catholic</a:t>
            </a:r>
          </a:p>
          <a:p>
            <a:pPr algn="r"/>
            <a:endParaRPr lang="en-US" sz="2000" b="1"/>
          </a:p>
          <a:p>
            <a:pPr algn="r"/>
            <a:endParaRPr lang="en-US" sz="2000" b="1"/>
          </a:p>
          <a:p>
            <a:pPr algn="r"/>
            <a:endParaRPr lang="en-US" sz="2000" b="1"/>
          </a:p>
          <a:p>
            <a:pPr algn="r"/>
            <a:endParaRPr lang="en-US" sz="2000" b="1"/>
          </a:p>
          <a:p>
            <a:pPr algn="r"/>
            <a:endParaRPr lang="en-US" sz="2000" b="1"/>
          </a:p>
          <a:p>
            <a:pPr algn="r"/>
            <a:r>
              <a:rPr lang="en-US" sz="2000" b="1">
                <a:solidFill>
                  <a:schemeClr val="bg1">
                    <a:lumMod val="50000"/>
                  </a:schemeClr>
                </a:solidFill>
              </a:rPr>
              <a:t>Other religions</a:t>
            </a:r>
          </a:p>
          <a:p>
            <a:pPr algn="r"/>
            <a:endParaRPr lang="en-US" sz="2000" b="1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en-US" sz="2000" b="1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en-US" sz="2000" b="1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en-US" sz="2000" b="1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en-US" sz="2000" b="1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2000" b="1">
                <a:solidFill>
                  <a:srgbClr val="EF3B2C"/>
                </a:solidFill>
              </a:rPr>
              <a:t>None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6D3D0B-1921-34F1-B4A6-1C0B16B3E8B5}"/>
              </a:ext>
            </a:extLst>
          </p:cNvPr>
          <p:cNvSpPr txBox="1"/>
          <p:nvPr/>
        </p:nvSpPr>
        <p:spPr>
          <a:xfrm>
            <a:off x="618565" y="1479176"/>
            <a:ext cx="1679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77C9C"/>
                </a:solidFill>
              </a:rPr>
              <a:t>Catholicism is present among young people especially in the Philippines and Italy</a:t>
            </a:r>
            <a:r>
              <a:rPr lang="en-US" sz="2000">
                <a:solidFill>
                  <a:srgbClr val="077C9C"/>
                </a:solidFill>
              </a:rPr>
              <a:t>. In the case of Italy, there are many young people who, even if they define themselves as atheists, feel identified with the Catholic religion. </a:t>
            </a:r>
            <a:endParaRPr lang="es-ES" sz="2000">
              <a:solidFill>
                <a:srgbClr val="077C9C"/>
              </a:solidFill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05A2EEA-A521-0D95-6559-662F5ED7D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89406"/>
              </p:ext>
            </p:extLst>
          </p:nvPr>
        </p:nvGraphicFramePr>
        <p:xfrm>
          <a:off x="2772032" y="7653675"/>
          <a:ext cx="14531248" cy="754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406">
                  <a:extLst>
                    <a:ext uri="{9D8B030D-6E8A-4147-A177-3AD203B41FA5}">
                      <a16:colId xmlns:a16="http://schemas.microsoft.com/office/drawing/2014/main" val="3604011536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35560499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4213119605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3179050143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2468229205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3188994608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1571176681"/>
                    </a:ext>
                  </a:extLst>
                </a:gridCol>
                <a:gridCol w="1816406">
                  <a:extLst>
                    <a:ext uri="{9D8B030D-6E8A-4147-A177-3AD203B41FA5}">
                      <a16:colId xmlns:a16="http://schemas.microsoft.com/office/drawing/2014/main" val="1999847777"/>
                    </a:ext>
                  </a:extLst>
                </a:gridCol>
              </a:tblGrid>
              <a:tr h="7545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Brazil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Italy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Kenya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Philippines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UK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43439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39354E1-9982-37FB-A681-7EC84EFAB76D}"/>
              </a:ext>
            </a:extLst>
          </p:cNvPr>
          <p:cNvSpPr txBox="1"/>
          <p:nvPr/>
        </p:nvSpPr>
        <p:spPr>
          <a:xfrm>
            <a:off x="3978278" y="9724298"/>
            <a:ext cx="1033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Which of the following faith traditions below do you most identify with? 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áfico 9" descr="Usuarios contorno">
            <a:extLst>
              <a:ext uri="{FF2B5EF4-FFF2-40B4-BE49-F238E27FC236}">
                <a16:creationId xmlns:a16="http://schemas.microsoft.com/office/drawing/2014/main" id="{4A511022-F3A5-822D-460A-0F803DFD7E70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3B987E47-316B-C464-E6C5-F6C19C14D752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2A071ACB-AD97-318E-DD5C-960D559617A5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80BFF8CF-F10E-3180-81A1-A869B74D4F14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3F8C1A7-4A49-5CA0-6DD4-FA6938A5AA25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887BB9C-B8E8-446B-6D94-7F818730FE9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C828E84F-82CC-6220-B00A-F71F04758FA3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CF151DFE-F53F-80A0-5319-5A0C19F852A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B78AE421-B281-9AB3-4EC9-495A5F6BBEC7}"/>
              </a:ext>
            </a:extLst>
          </p:cNvPr>
          <p:cNvSpPr txBox="1">
            <a:spLocks/>
          </p:cNvSpPr>
          <p:nvPr/>
        </p:nvSpPr>
        <p:spPr>
          <a:xfrm>
            <a:off x="561951" y="207904"/>
            <a:ext cx="13747770" cy="957951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Faith traditions by country</a:t>
            </a:r>
            <a:endParaRPr kumimoji="0" lang="en-US" sz="2400" b="1" i="0" u="none" strike="noStrike" kern="1200" cap="none" spc="0" normalizeH="0" baseline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AE317E4-6C1C-9E8A-EF78-EC0849E45197}"/>
              </a:ext>
            </a:extLst>
          </p:cNvPr>
          <p:cNvGrpSpPr/>
          <p:nvPr/>
        </p:nvGrpSpPr>
        <p:grpSpPr>
          <a:xfrm>
            <a:off x="3345911" y="8408177"/>
            <a:ext cx="13383516" cy="655875"/>
            <a:chOff x="10729379" y="8393180"/>
            <a:chExt cx="12837272" cy="6558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B832F-F23E-B04D-D573-9750D0A36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379" y="8393180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56036C50-EC04-25F1-D485-E28957DC57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5316" y="8395050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CA94BD17-8DA3-0286-1C94-A0E01ABF1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2271" y="8422536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FDA228BF-122C-BD25-6E1D-7CA013723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6429" y="8449764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52798A0C-4284-4204-91D0-EFF6AAA4F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1684" y="8428690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47AC2FD8-FA33-7F10-57E4-E7EB666A9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1101" y="8400009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69449993-E307-CF69-A62C-C5B71BE8D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0527" y="8458322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DE1C5FAB-4541-79C5-5368-B38D884A7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4872" y="8460443"/>
              <a:ext cx="571779" cy="520041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629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ítulos variados de libros apilados en los estantes">
            <a:extLst>
              <a:ext uri="{FF2B5EF4-FFF2-40B4-BE49-F238E27FC236}">
                <a16:creationId xmlns:a16="http://schemas.microsoft.com/office/drawing/2014/main" id="{4B30AA5A-B3AA-DEE1-125B-1D17C1CD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8288000" cy="82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E85D53F-7F9E-9CC3-1FC4-28B336A6C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52700"/>
            <a:ext cx="18288000" cy="5181600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 de texto 7">
            <a:extLst>
              <a:ext uri="{FF2B5EF4-FFF2-40B4-BE49-F238E27FC236}">
                <a16:creationId xmlns:a16="http://schemas.microsoft.com/office/drawing/2014/main" id="{BD7C4EDE-7CF8-4BD8-FC8B-6FE987075F45}"/>
              </a:ext>
            </a:extLst>
          </p:cNvPr>
          <p:cNvSpPr txBox="1"/>
          <p:nvPr/>
        </p:nvSpPr>
        <p:spPr>
          <a:xfrm>
            <a:off x="4804003" y="4527945"/>
            <a:ext cx="867999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8000" b="1">
                <a:solidFill>
                  <a:schemeClr val="bg1"/>
                </a:solidFill>
                <a:latin typeface="+mj-lt"/>
              </a:rPr>
              <a:t>God believers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47E037-A517-FF1D-D9E0-CFEF7F6CF3DC}"/>
              </a:ext>
            </a:extLst>
          </p:cNvPr>
          <p:cNvSpPr/>
          <p:nvPr/>
        </p:nvSpPr>
        <p:spPr>
          <a:xfrm>
            <a:off x="-1" y="2552699"/>
            <a:ext cx="3590365" cy="5181599"/>
          </a:xfrm>
          <a:prstGeom prst="rect">
            <a:avLst/>
          </a:prstGeom>
          <a:solidFill>
            <a:srgbClr val="D5A4C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b="1">
                <a:latin typeface="+mj-lt"/>
              </a:rPr>
              <a:t>5</a:t>
            </a:r>
          </a:p>
        </p:txBody>
      </p:sp>
      <p:sp>
        <p:nvSpPr>
          <p:cNvPr id="9" name="Rectángulo 8">
            <a:hlinkClick r:id="rId3"/>
            <a:extLst>
              <a:ext uri="{FF2B5EF4-FFF2-40B4-BE49-F238E27FC236}">
                <a16:creationId xmlns:a16="http://schemas.microsoft.com/office/drawing/2014/main" id="{A4CF4103-831B-E178-004F-39783CF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1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C2E31C-3F0E-9D08-B1DC-AEB92153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8795393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7CC15C49-088D-230A-35F0-D2A4243FE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503307"/>
              </p:ext>
            </p:extLst>
          </p:nvPr>
        </p:nvGraphicFramePr>
        <p:xfrm>
          <a:off x="297855" y="2311792"/>
          <a:ext cx="17372049" cy="688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D286976-BC16-6CC9-67B6-29B33D2D1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337707"/>
              </p:ext>
            </p:extLst>
          </p:nvPr>
        </p:nvGraphicFramePr>
        <p:xfrm>
          <a:off x="6519962" y="3389158"/>
          <a:ext cx="11521504" cy="187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564777" y="390954"/>
            <a:ext cx="12732016" cy="638226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  <a:latin typeface="+mn-lt"/>
              </a:rPr>
              <a:t>Praying frequency 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053103" y="1485222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often do you pray?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FEF220-017F-27B5-358B-8EA27FD0D7DD}"/>
              </a:ext>
            </a:extLst>
          </p:cNvPr>
          <p:cNvSpPr txBox="1"/>
          <p:nvPr/>
        </p:nvSpPr>
        <p:spPr>
          <a:xfrm>
            <a:off x="10933398" y="3136653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GB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faith tradition</a:t>
            </a:r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F47046C-F2E4-C453-52AB-FDB6377D8B51}"/>
              </a:ext>
            </a:extLst>
          </p:cNvPr>
          <p:cNvCxnSpPr>
            <a:cxnSpLocks/>
          </p:cNvCxnSpPr>
          <p:nvPr/>
        </p:nvCxnSpPr>
        <p:spPr>
          <a:xfrm>
            <a:off x="5588004" y="3487562"/>
            <a:ext cx="0" cy="609007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8A5195FC-B3AF-4665-CD9D-315D18D18FCB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0A6040D-86AE-4875-7741-E84582FE04A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9DA5E29-5353-FDEC-510C-08782380267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0E10483-D780-3A1E-0B6A-BD600867BF4B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E4FBB4B-0797-811B-A6E6-D946560575FB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AF9A8E4-9AC3-340E-BE94-8A5AC4BE2119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16D7435-9B37-D8D9-79F0-8428A3DC3F4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575461F3-E6E4-4790-814B-8966D29030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3.141 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63ADF3D-4200-E0E5-F748-12FA55E16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401721"/>
              </p:ext>
            </p:extLst>
          </p:nvPr>
        </p:nvGraphicFramePr>
        <p:xfrm>
          <a:off x="6759685" y="5452255"/>
          <a:ext cx="11389768" cy="386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D769BDB-94E0-2E30-5D17-2FAA63F2246C}"/>
              </a:ext>
            </a:extLst>
          </p:cNvPr>
          <p:cNvSpPr txBox="1"/>
          <p:nvPr/>
        </p:nvSpPr>
        <p:spPr>
          <a:xfrm>
            <a:off x="10984719" y="5133014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GB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country</a:t>
            </a:r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DB5DDF-0278-518F-1AE5-69D6442962B7}"/>
              </a:ext>
            </a:extLst>
          </p:cNvPr>
          <p:cNvSpPr/>
          <p:nvPr/>
        </p:nvSpPr>
        <p:spPr>
          <a:xfrm>
            <a:off x="4202523" y="5163143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C4B4F44-3039-37B5-80DD-34F83DE50BAA}"/>
              </a:ext>
            </a:extLst>
          </p:cNvPr>
          <p:cNvGrpSpPr/>
          <p:nvPr/>
        </p:nvGrpSpPr>
        <p:grpSpPr>
          <a:xfrm>
            <a:off x="6138664" y="5489404"/>
            <a:ext cx="649600" cy="3703620"/>
            <a:chOff x="6138664" y="5422169"/>
            <a:chExt cx="649600" cy="3703620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9E16D9-1766-5ED1-8F0C-F58ED98A7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267" y="5422169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C50D04D1-8E62-E1D9-6131-80586B36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837" y="5833208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48460DC4-B639-3857-18C3-CE723E23B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837" y="6273223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C67DD32E-377B-D8AA-E17E-CFBB759C2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423" y="6728188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F0243BAD-277B-3FF6-BCE8-9F6932396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424" y="7158245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>
              <a:extLst>
                <a:ext uri="{FF2B5EF4-FFF2-40B4-BE49-F238E27FC236}">
                  <a16:creationId xmlns:a16="http://schemas.microsoft.com/office/drawing/2014/main" id="{8701213A-A724-1FC0-6279-85F700DD5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642" y="7581151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5C8E626D-C078-C93C-1A35-9D20AC594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664" y="8088719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DA35348A-C6B0-B285-9313-6F819303B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848" y="8543322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35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4" descr="C:\Users\susana suarez\Desktop\plantillas PPT\iconos ficha técnica\03-01.png">
            <a:extLst>
              <a:ext uri="{FF2B5EF4-FFF2-40B4-BE49-F238E27FC236}">
                <a16:creationId xmlns:a16="http://schemas.microsoft.com/office/drawing/2014/main" id="{9901C16F-2F0B-ADE8-8C3B-FE24A011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48" y="5934234"/>
            <a:ext cx="658662" cy="6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susana suarez\Desktop\plantillas PPT\iconos ficha técnica\07-01.png">
            <a:extLst>
              <a:ext uri="{FF2B5EF4-FFF2-40B4-BE49-F238E27FC236}">
                <a16:creationId xmlns:a16="http://schemas.microsoft.com/office/drawing/2014/main" id="{170C0D49-7ABA-EFF5-A527-DB2CF010A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6" y="4111068"/>
            <a:ext cx="733188" cy="7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susana suarez\Desktop\plantillas PPT\iconos ficha técnica\08-01.png">
            <a:extLst>
              <a:ext uri="{FF2B5EF4-FFF2-40B4-BE49-F238E27FC236}">
                <a16:creationId xmlns:a16="http://schemas.microsoft.com/office/drawing/2014/main" id="{9364F72E-706A-A3BA-6592-9DC96B981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7485" r="13684" b="12570"/>
          <a:stretch/>
        </p:blipFill>
        <p:spPr bwMode="auto">
          <a:xfrm>
            <a:off x="801389" y="7315452"/>
            <a:ext cx="621638" cy="6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uan.Benito\Downloads\noun_360279_cc.png">
            <a:extLst>
              <a:ext uri="{FF2B5EF4-FFF2-40B4-BE49-F238E27FC236}">
                <a16:creationId xmlns:a16="http://schemas.microsoft.com/office/drawing/2014/main" id="{FD401E46-DF73-7602-6C84-5E9D3136C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2298" r="7774" b="24915"/>
          <a:stretch/>
        </p:blipFill>
        <p:spPr bwMode="auto">
          <a:xfrm>
            <a:off x="745830" y="2610999"/>
            <a:ext cx="694103" cy="4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susana suarez\Desktop\plantillas PPT\iconos ficha técnica\05-01.png">
            <a:extLst>
              <a:ext uri="{FF2B5EF4-FFF2-40B4-BE49-F238E27FC236}">
                <a16:creationId xmlns:a16="http://schemas.microsoft.com/office/drawing/2014/main" id="{2EA8B6DA-FF7B-E031-09AF-7996FCA6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0" y="3374661"/>
            <a:ext cx="736391" cy="7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uan.Benito\AppData\Local\Microsoft\Windows\Temporary Internet Files\Content.Outlook\I3JMD93C\universo.png">
            <a:extLst>
              <a:ext uri="{FF2B5EF4-FFF2-40B4-BE49-F238E27FC236}">
                <a16:creationId xmlns:a16="http://schemas.microsoft.com/office/drawing/2014/main" id="{F4507409-33F4-EC7C-13C2-124737CAC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9" y="1683148"/>
            <a:ext cx="634266" cy="52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usana suarez\Desktop\plantillas PPT\iconos ficha técnica\02-01.png">
            <a:extLst>
              <a:ext uri="{FF2B5EF4-FFF2-40B4-BE49-F238E27FC236}">
                <a16:creationId xmlns:a16="http://schemas.microsoft.com/office/drawing/2014/main" id="{EEAC2DF7-B983-E3FA-30D2-59AC35EAE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" y="5004165"/>
            <a:ext cx="625289" cy="59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5CEDBC59-5AED-9611-9EDA-90CF2677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9" y="8223955"/>
            <a:ext cx="635054" cy="60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4 Rectángulo">
            <a:extLst>
              <a:ext uri="{FF2B5EF4-FFF2-40B4-BE49-F238E27FC236}">
                <a16:creationId xmlns:a16="http://schemas.microsoft.com/office/drawing/2014/main" id="{006DCD33-65AE-2C5F-E4BA-144DD9EDC2BB}"/>
              </a:ext>
            </a:extLst>
          </p:cNvPr>
          <p:cNvSpPr/>
          <p:nvPr/>
        </p:nvSpPr>
        <p:spPr>
          <a:xfrm>
            <a:off x="1507554" y="1571978"/>
            <a:ext cx="11938640" cy="7945696"/>
          </a:xfrm>
          <a:prstGeom prst="rect">
            <a:avLst/>
          </a:prstGeom>
          <a:solidFill>
            <a:srgbClr val="077C9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  <a:sym typeface="Verdana" pitchFamily="34" charset="0"/>
              </a:rPr>
              <a:t>Universe: </a:t>
            </a:r>
            <a:r>
              <a:rPr lang="en-US" sz="2000">
                <a:solidFill>
                  <a:schemeClr val="bg1"/>
                </a:solidFill>
                <a:cs typeface="Calibri Light" panose="020F0302020204030204" pitchFamily="34" charset="0"/>
              </a:rPr>
              <a:t>young people between 18 and 29 years old.</a:t>
            </a:r>
            <a:endParaRPr lang="es-ES" sz="2000">
              <a:solidFill>
                <a:schemeClr val="bg1"/>
              </a:solidFill>
              <a:cs typeface="Calibri Light" panose="020F0302020204030204" pitchFamily="34" charset="0"/>
              <a:sym typeface="Verdana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  <a:sym typeface="Verdana" pitchFamily="34" charset="0"/>
              </a:rPr>
              <a:t>Scope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:  Argentina,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Brazil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,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Italy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,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Kenya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,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Mexico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,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Philippines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,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Spain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 and UK.</a:t>
            </a:r>
          </a:p>
          <a:p>
            <a:pPr marL="0" indent="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Quotas</a:t>
            </a: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</a:rPr>
              <a:t>: </a:t>
            </a:r>
            <a:r>
              <a:rPr lang="en-US" sz="2000">
                <a:solidFill>
                  <a:schemeClr val="bg1"/>
                </a:solidFill>
                <a:cs typeface="Calibri Light" panose="020F0302020204030204" pitchFamily="34" charset="0"/>
              </a:rPr>
              <a:t>by sex, age and geography according to the distribution of the population in each country.</a:t>
            </a:r>
          </a:p>
          <a:p>
            <a:pPr marL="0" indent="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</a:rPr>
              <a:t>Data </a:t>
            </a: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collection</a:t>
            </a: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procedure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: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computer-assisted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 online interview (CAWI).</a:t>
            </a:r>
          </a:p>
          <a:p>
            <a:pPr marL="0" indent="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Sample</a:t>
            </a: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size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: </a:t>
            </a:r>
            <a:r>
              <a:rPr lang="en-US" sz="2000">
                <a:solidFill>
                  <a:schemeClr val="bg1"/>
                </a:solidFill>
                <a:cs typeface="Calibri Light" panose="020F0302020204030204" pitchFamily="34" charset="0"/>
              </a:rPr>
              <a:t>4.889 total interviews distributed by country as shown in the table on the right. </a:t>
            </a:r>
          </a:p>
          <a:p>
            <a:pPr marL="0" indent="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Sampling</a:t>
            </a: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</a:rPr>
              <a:t> error: 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±1,4% (n=4.889), </a:t>
            </a:r>
            <a:r>
              <a:rPr lang="en-US" sz="2000">
                <a:solidFill>
                  <a:schemeClr val="bg1"/>
                </a:solidFill>
                <a:cs typeface="Calibri Light" panose="020F0302020204030204" pitchFamily="34" charset="0"/>
              </a:rPr>
              <a:t>for a degree of confidence of 95.5% (two </a:t>
            </a:r>
            <a:r>
              <a:rPr lang="en-US" sz="2000" err="1">
                <a:solidFill>
                  <a:schemeClr val="bg1"/>
                </a:solidFill>
                <a:cs typeface="Calibri Light" panose="020F0302020204030204" pitchFamily="34" charset="0"/>
              </a:rPr>
              <a:t>sigmas</a:t>
            </a:r>
            <a:r>
              <a:rPr lang="en-US" sz="2000">
                <a:solidFill>
                  <a:schemeClr val="bg1"/>
                </a:solidFill>
                <a:cs typeface="Calibri Light" panose="020F0302020204030204" pitchFamily="34" charset="0"/>
              </a:rPr>
              <a:t>) and under the worst-case scenario of P=Q=0.5 under the assumption of simple random sampling.</a:t>
            </a:r>
          </a:p>
          <a:p>
            <a:pPr marL="0" indent="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</a:rPr>
              <a:t>Interview </a:t>
            </a: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duration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: 9-10 minutes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approximately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, 37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questions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.</a:t>
            </a:r>
          </a:p>
          <a:p>
            <a:pPr marL="0" indent="0" algn="just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s-ES" sz="2000" b="1" err="1">
                <a:solidFill>
                  <a:schemeClr val="bg1"/>
                </a:solidFill>
                <a:cs typeface="Calibri Light" panose="020F0302020204030204" pitchFamily="34" charset="0"/>
              </a:rPr>
              <a:t>Fieldwork</a:t>
            </a:r>
            <a:r>
              <a:rPr lang="es-ES" sz="2000" b="1">
                <a:solidFill>
                  <a:schemeClr val="bg1"/>
                </a:solidFill>
                <a:cs typeface="Calibri Light" panose="020F0302020204030204" pitchFamily="34" charset="0"/>
              </a:rPr>
              <a:t> dates: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from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n-GB" sz="2000">
                <a:solidFill>
                  <a:schemeClr val="bg1"/>
                </a:solidFill>
                <a:cs typeface="Calibri Light" panose="020F0302020204030204" pitchFamily="34" charset="0"/>
              </a:rPr>
              <a:t>November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 16th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to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s-ES" sz="2000" err="1">
                <a:solidFill>
                  <a:schemeClr val="bg1"/>
                </a:solidFill>
                <a:cs typeface="Calibri Light" panose="020F0302020204030204" pitchFamily="34" charset="0"/>
              </a:rPr>
              <a:t>December</a:t>
            </a:r>
            <a:r>
              <a:rPr lang="es-ES" sz="2000">
                <a:solidFill>
                  <a:schemeClr val="bg1"/>
                </a:solidFill>
                <a:cs typeface="Calibri Light" panose="020F0302020204030204" pitchFamily="34" charset="0"/>
              </a:rPr>
              <a:t> 11th 2023.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1410015" y="411053"/>
            <a:ext cx="13081640" cy="632543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Technical sheet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32DC0C1-EE41-BC33-4002-7028230D3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22905"/>
              </p:ext>
            </p:extLst>
          </p:nvPr>
        </p:nvGraphicFramePr>
        <p:xfrm>
          <a:off x="13716000" y="2166692"/>
          <a:ext cx="4325465" cy="6802500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2580102">
                  <a:extLst>
                    <a:ext uri="{9D8B030D-6E8A-4147-A177-3AD203B41FA5}">
                      <a16:colId xmlns:a16="http://schemas.microsoft.com/office/drawing/2014/main" val="3703470664"/>
                    </a:ext>
                  </a:extLst>
                </a:gridCol>
                <a:gridCol w="1745363">
                  <a:extLst>
                    <a:ext uri="{9D8B030D-6E8A-4147-A177-3AD203B41FA5}">
                      <a16:colId xmlns:a16="http://schemas.microsoft.com/office/drawing/2014/main" val="4053034901"/>
                    </a:ext>
                  </a:extLst>
                </a:gridCol>
              </a:tblGrid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 </a:t>
                      </a:r>
                      <a:endParaRPr lang="es-ES" sz="2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77C9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Sample</a:t>
                      </a:r>
                      <a:endParaRPr lang="es-ES" sz="2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77C9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25393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Argentina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184510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Brazil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41705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Italy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605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36925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Kenya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700048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Mexico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44456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Philippines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293769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77892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UK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07653"/>
                  </a:ext>
                </a:extLst>
              </a:tr>
              <a:tr h="68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S" sz="20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77C9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4.889</a:t>
                      </a:r>
                    </a:p>
                  </a:txBody>
                  <a:tcPr marL="9525" marR="9525" marT="9525" marB="0" anchor="ctr">
                    <a:solidFill>
                      <a:srgbClr val="077C9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60014"/>
                  </a:ext>
                </a:extLst>
              </a:tr>
            </a:tbl>
          </a:graphicData>
        </a:graphic>
      </p:graphicFrame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B9797F0-8B6E-AE71-1384-DFFDB52B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38" y="2903011"/>
            <a:ext cx="584986" cy="55580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era de Brasil - Wikipedia, la enciclopedia libre">
            <a:extLst>
              <a:ext uri="{FF2B5EF4-FFF2-40B4-BE49-F238E27FC236}">
                <a16:creationId xmlns:a16="http://schemas.microsoft.com/office/drawing/2014/main" id="{6D230E3A-E975-7F24-34A6-A13A5671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38" y="3610413"/>
            <a:ext cx="584986" cy="55393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dera de Italia - Wikipedia, la enciclopedia libre">
            <a:extLst>
              <a:ext uri="{FF2B5EF4-FFF2-40B4-BE49-F238E27FC236}">
                <a16:creationId xmlns:a16="http://schemas.microsoft.com/office/drawing/2014/main" id="{09CA2E60-1D42-3E99-9F08-5942BF7D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38" y="4353023"/>
            <a:ext cx="584986" cy="549418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5B15F56-7E31-0DFB-9F48-E75CFAF4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36" y="5019592"/>
            <a:ext cx="584988" cy="559549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&amp;J Bandera Oficial de Mexico - Medidas 150 x 90 cm. - Polyester 100% -  para Exterior e Interior: Amazon.es: Jardín">
            <a:extLst>
              <a:ext uri="{FF2B5EF4-FFF2-40B4-BE49-F238E27FC236}">
                <a16:creationId xmlns:a16="http://schemas.microsoft.com/office/drawing/2014/main" id="{F3D82CE2-3318-01B7-A036-C8C56D2F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36" y="5702311"/>
            <a:ext cx="584987" cy="548223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4C454E1-34E8-A2F3-DC1C-8F1AB868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238" y="6307229"/>
            <a:ext cx="573181" cy="580475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ndera de España - Wikipedia, la enciclopedia libre">
            <a:extLst>
              <a:ext uri="{FF2B5EF4-FFF2-40B4-BE49-F238E27FC236}">
                <a16:creationId xmlns:a16="http://schemas.microsoft.com/office/drawing/2014/main" id="{FF3EBEA0-A109-806A-2507-95439287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36" y="7028781"/>
            <a:ext cx="637500" cy="590733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andera del Reino Unido - Wikipedia, la enciclopedia libre">
            <a:extLst>
              <a:ext uri="{FF2B5EF4-FFF2-40B4-BE49-F238E27FC236}">
                <a16:creationId xmlns:a16="http://schemas.microsoft.com/office/drawing/2014/main" id="{1E969783-1A50-553F-B6E3-7565B03F6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336" y="7694146"/>
            <a:ext cx="640416" cy="582467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9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7CC15C49-088D-230A-35F0-D2A4243FE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63715"/>
              </p:ext>
            </p:extLst>
          </p:nvPr>
        </p:nvGraphicFramePr>
        <p:xfrm>
          <a:off x="297855" y="2167918"/>
          <a:ext cx="17372049" cy="703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D286976-BC16-6CC9-67B6-29B33D2D1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324962"/>
              </p:ext>
            </p:extLst>
          </p:nvPr>
        </p:nvGraphicFramePr>
        <p:xfrm>
          <a:off x="6519962" y="3389158"/>
          <a:ext cx="11521504" cy="187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564777" y="390954"/>
            <a:ext cx="12732016" cy="638226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  <a:latin typeface="+mn-lt"/>
              </a:rPr>
              <a:t>Mass/Services attendance frequency 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rgbClr val="077C9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077200" y="1364784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often do you attend religious services/mass?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FEF220-017F-27B5-358B-8EA27FD0D7DD}"/>
              </a:ext>
            </a:extLst>
          </p:cNvPr>
          <p:cNvSpPr txBox="1"/>
          <p:nvPr/>
        </p:nvSpPr>
        <p:spPr>
          <a:xfrm>
            <a:off x="10933398" y="3136653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GB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faith tradition</a:t>
            </a:r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F47046C-F2E4-C453-52AB-FDB6377D8B51}"/>
              </a:ext>
            </a:extLst>
          </p:cNvPr>
          <p:cNvCxnSpPr>
            <a:cxnSpLocks/>
          </p:cNvCxnSpPr>
          <p:nvPr/>
        </p:nvCxnSpPr>
        <p:spPr>
          <a:xfrm>
            <a:off x="5749369" y="3313156"/>
            <a:ext cx="0" cy="609007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8A5195FC-B3AF-4665-CD9D-315D18D18FCB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0A6040D-86AE-4875-7741-E84582FE04A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9DA5E29-5353-FDEC-510C-08782380267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0E10483-D780-3A1E-0B6A-BD600867BF4B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E4FBB4B-0797-811B-A6E6-D946560575FB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AF9A8E4-9AC3-340E-BE94-8A5AC4BE2119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16D7435-9B37-D8D9-79F0-8428A3DC3F4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575461F3-E6E4-4790-814B-8966D29030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3.141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63ADF3D-4200-E0E5-F748-12FA55E16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693969"/>
              </p:ext>
            </p:extLst>
          </p:nvPr>
        </p:nvGraphicFramePr>
        <p:xfrm>
          <a:off x="6759685" y="5452255"/>
          <a:ext cx="11389768" cy="386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D769BDB-94E0-2E30-5D17-2FAA63F2246C}"/>
              </a:ext>
            </a:extLst>
          </p:cNvPr>
          <p:cNvSpPr txBox="1"/>
          <p:nvPr/>
        </p:nvSpPr>
        <p:spPr>
          <a:xfrm>
            <a:off x="10984719" y="5133014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GB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country</a:t>
            </a:r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5B8FBAC-09DF-DEFA-86D3-26167F7F7AB1}"/>
              </a:ext>
            </a:extLst>
          </p:cNvPr>
          <p:cNvSpPr/>
          <p:nvPr/>
        </p:nvSpPr>
        <p:spPr>
          <a:xfrm>
            <a:off x="4227801" y="6983681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4E71944-CC7D-6007-10FB-6AE9048D50F3}"/>
              </a:ext>
            </a:extLst>
          </p:cNvPr>
          <p:cNvGrpSpPr/>
          <p:nvPr/>
        </p:nvGrpSpPr>
        <p:grpSpPr>
          <a:xfrm>
            <a:off x="6138664" y="5489404"/>
            <a:ext cx="649600" cy="3703620"/>
            <a:chOff x="6138664" y="5422169"/>
            <a:chExt cx="649600" cy="3703620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63C99014-A9E9-687C-91CF-72B61B4E9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267" y="5422169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75683BC9-AA72-FDA8-F234-14416C327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837" y="5833208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229DFEC9-150D-4A1E-8A4E-ED3EAAC2D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837" y="6273223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5F97C777-F232-0F67-A2B9-065CC73CB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423" y="6728188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4F531B04-FE83-8F79-A397-961C89208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424" y="7158245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>
              <a:extLst>
                <a:ext uri="{FF2B5EF4-FFF2-40B4-BE49-F238E27FC236}">
                  <a16:creationId xmlns:a16="http://schemas.microsoft.com/office/drawing/2014/main" id="{4D677236-6795-43B9-4861-86C7D8DE8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642" y="7581151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724A0BFB-8DA9-A7CE-D863-AB2445133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664" y="8088719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3E1736C8-0EE7-0BE5-63A7-7580D2DDD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7848" y="8543322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5847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14E6530-4C50-4CDD-9E30-B9BE615E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065399"/>
              </p:ext>
            </p:extLst>
          </p:nvPr>
        </p:nvGraphicFramePr>
        <p:xfrm>
          <a:off x="256995" y="2797207"/>
          <a:ext cx="17281746" cy="669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4" name="Gráfico 9" descr="Usuarios contorno">
            <a:extLst>
              <a:ext uri="{FF2B5EF4-FFF2-40B4-BE49-F238E27FC236}">
                <a16:creationId xmlns:a16="http://schemas.microsoft.com/office/drawing/2014/main" id="{89B7A337-7EBA-3FCD-5BB3-078343448B93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1EB00110-411D-E7FF-4ECC-AB0B681F9257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B145AD3-09CE-A727-C623-3642EF74DBB5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923D89D-5805-843B-A998-0CDD8CE61565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1ABE01F5-F041-D872-8675-0711087B0326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5AB58678-1A66-B069-A798-F14279FE574D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A326291-1FAB-A6E8-91C2-14FD4008465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F74320B2-42B9-268E-0DDF-4DCA7810E9F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3.141  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6A053C7E-A03F-FD26-7378-1431EEAF6D2B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Praying habits by faith tradition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3D8650-DBFC-3D4D-3DF0-143B4A00C668}"/>
              </a:ext>
            </a:extLst>
          </p:cNvPr>
          <p:cNvSpPr txBox="1"/>
          <p:nvPr/>
        </p:nvSpPr>
        <p:spPr>
          <a:xfrm>
            <a:off x="2946115" y="1492112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 whom do you turn in prayer? Multi-response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0E3932-E494-8C76-C448-7AAD73E91114}"/>
              </a:ext>
            </a:extLst>
          </p:cNvPr>
          <p:cNvSpPr txBox="1"/>
          <p:nvPr/>
        </p:nvSpPr>
        <p:spPr>
          <a:xfrm>
            <a:off x="7236352" y="2340103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The five most mentioned </a:t>
            </a:r>
          </a:p>
        </p:txBody>
      </p:sp>
    </p:spTree>
    <p:extLst>
      <p:ext uri="{BB962C8B-B14F-4D97-AF65-F5344CB8AC3E}">
        <p14:creationId xmlns:p14="http://schemas.microsoft.com/office/powerpoint/2010/main" val="76464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347053"/>
            <a:ext cx="13823576" cy="642677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GB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Methods of praying</a:t>
            </a:r>
            <a:r>
              <a:rPr lang="en-GB">
                <a:solidFill>
                  <a:srgbClr val="077C9C"/>
                </a:solidFill>
              </a:rPr>
              <a:t>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by faith tradition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179603" y="1493449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do you pray on your own? Multi-response 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1BD4C3-9625-F804-50EB-DA50431EB714}"/>
              </a:ext>
            </a:extLst>
          </p:cNvPr>
          <p:cNvSpPr txBox="1"/>
          <p:nvPr/>
        </p:nvSpPr>
        <p:spPr>
          <a:xfrm>
            <a:off x="7174005" y="2161834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The five most mentioned 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10EC06D-D858-72BA-1A4D-A08A57D3D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527705"/>
              </p:ext>
            </p:extLst>
          </p:nvPr>
        </p:nvGraphicFramePr>
        <p:xfrm>
          <a:off x="251753" y="2998694"/>
          <a:ext cx="17286988" cy="613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áfico 9" descr="Usuarios contorno">
            <a:extLst>
              <a:ext uri="{FF2B5EF4-FFF2-40B4-BE49-F238E27FC236}">
                <a16:creationId xmlns:a16="http://schemas.microsoft.com/office/drawing/2014/main" id="{6DDFDA3A-CAC7-D882-AC3C-839AD1083F61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7FDEB64B-D801-40D7-2818-B760375C714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D9B9406-9BA5-D49B-2482-824C22F58D5D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A5BEC3E-E8AA-6E46-EAAB-113545E39512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5CC03775-3688-3A54-EA77-5CBC0B514290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AF182AAD-9BA4-39B7-D377-F4A88B26E3D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FC78C85-21B8-2DA8-AD95-BE01D76BAD9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953EAAF5-ABC7-BEC9-0A54-5354F545872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N:3.141  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023C6D-8518-69B3-1746-80E88EF17288}"/>
              </a:ext>
            </a:extLst>
          </p:cNvPr>
          <p:cNvSpPr/>
          <p:nvPr/>
        </p:nvSpPr>
        <p:spPr>
          <a:xfrm>
            <a:off x="9056594" y="5462807"/>
            <a:ext cx="766480" cy="400110"/>
          </a:xfrm>
          <a:prstGeom prst="ellipse">
            <a:avLst/>
          </a:prstGeom>
          <a:noFill/>
          <a:ln w="28575">
            <a:solidFill>
              <a:srgbClr val="E2B24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4ECDF02-EAE6-9C27-1B06-194ABA623DF4}"/>
              </a:ext>
            </a:extLst>
          </p:cNvPr>
          <p:cNvSpPr/>
          <p:nvPr/>
        </p:nvSpPr>
        <p:spPr>
          <a:xfrm>
            <a:off x="11462318" y="5208964"/>
            <a:ext cx="766480" cy="400110"/>
          </a:xfrm>
          <a:prstGeom prst="ellipse">
            <a:avLst/>
          </a:prstGeom>
          <a:noFill/>
          <a:ln w="28575">
            <a:solidFill>
              <a:srgbClr val="74A9C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15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347053"/>
            <a:ext cx="13823576" cy="642677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GB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Church</a:t>
            </a:r>
            <a:r>
              <a:rPr kumimoji="0" lang="es-E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Perception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by faith tradition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10EC06D-D858-72BA-1A4D-A08A57D3D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616360"/>
              </p:ext>
            </p:extLst>
          </p:nvPr>
        </p:nvGraphicFramePr>
        <p:xfrm>
          <a:off x="251753" y="2744116"/>
          <a:ext cx="17418155" cy="6389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áfico 9" descr="Usuarios contorno">
            <a:extLst>
              <a:ext uri="{FF2B5EF4-FFF2-40B4-BE49-F238E27FC236}">
                <a16:creationId xmlns:a16="http://schemas.microsoft.com/office/drawing/2014/main" id="{6DDFDA3A-CAC7-D882-AC3C-839AD1083F61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7FDEB64B-D801-40D7-2818-B760375C714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D9B9406-9BA5-D49B-2482-824C22F58D5D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6A5BEC3E-E8AA-6E46-EAAB-113545E39512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5CC03775-3688-3A54-EA77-5CBC0B514290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AF182AAD-9BA4-39B7-D377-F4A88B26E3D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FC78C85-21B8-2DA8-AD95-BE01D76BAD9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953EAAF5-ABC7-BEC9-0A54-5354F545872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N:3.141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24E4AC-CB38-6976-3326-00CA238C84BF}"/>
              </a:ext>
            </a:extLst>
          </p:cNvPr>
          <p:cNvSpPr txBox="1"/>
          <p:nvPr/>
        </p:nvSpPr>
        <p:spPr>
          <a:xfrm>
            <a:off x="3387405" y="1460909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What is the Church, predominantly for you?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60B945-1317-7765-030D-AD1A9C6BEB82}"/>
              </a:ext>
            </a:extLst>
          </p:cNvPr>
          <p:cNvSpPr txBox="1"/>
          <p:nvPr/>
        </p:nvSpPr>
        <p:spPr>
          <a:xfrm>
            <a:off x="7101882" y="2232316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rgbClr val="069E8C"/>
                </a:solidFill>
              </a:rPr>
              <a:t>% Yes</a:t>
            </a:r>
          </a:p>
        </p:txBody>
      </p:sp>
    </p:spTree>
    <p:extLst>
      <p:ext uri="{BB962C8B-B14F-4D97-AF65-F5344CB8AC3E}">
        <p14:creationId xmlns:p14="http://schemas.microsoft.com/office/powerpoint/2010/main" val="3010307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ítulos variados de libros apilados en los estantes">
            <a:extLst>
              <a:ext uri="{FF2B5EF4-FFF2-40B4-BE49-F238E27FC236}">
                <a16:creationId xmlns:a16="http://schemas.microsoft.com/office/drawing/2014/main" id="{4B30AA5A-B3AA-DEE1-125B-1D17C1CD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8288000" cy="82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E85D53F-7F9E-9CC3-1FC4-28B336A6C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52700"/>
            <a:ext cx="18288000" cy="5181600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 de texto 7">
            <a:extLst>
              <a:ext uri="{FF2B5EF4-FFF2-40B4-BE49-F238E27FC236}">
                <a16:creationId xmlns:a16="http://schemas.microsoft.com/office/drawing/2014/main" id="{BD7C4EDE-7CF8-4BD8-FC8B-6FE987075F45}"/>
              </a:ext>
            </a:extLst>
          </p:cNvPr>
          <p:cNvSpPr txBox="1"/>
          <p:nvPr/>
        </p:nvSpPr>
        <p:spPr>
          <a:xfrm>
            <a:off x="4804003" y="4527945"/>
            <a:ext cx="867999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8000" b="1">
                <a:solidFill>
                  <a:schemeClr val="bg1"/>
                </a:solidFill>
                <a:latin typeface="+mj-lt"/>
              </a:rPr>
              <a:t>Catholic believers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47E037-A517-FF1D-D9E0-CFEF7F6CF3DC}"/>
              </a:ext>
            </a:extLst>
          </p:cNvPr>
          <p:cNvSpPr/>
          <p:nvPr/>
        </p:nvSpPr>
        <p:spPr>
          <a:xfrm>
            <a:off x="-1" y="2552699"/>
            <a:ext cx="3590365" cy="5181599"/>
          </a:xfrm>
          <a:prstGeom prst="rect">
            <a:avLst/>
          </a:prstGeom>
          <a:solidFill>
            <a:srgbClr val="D5A4C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b="1">
                <a:latin typeface="+mj-lt"/>
              </a:rPr>
              <a:t>6</a:t>
            </a:r>
          </a:p>
        </p:txBody>
      </p:sp>
      <p:sp>
        <p:nvSpPr>
          <p:cNvPr id="9" name="Rectángulo 8">
            <a:hlinkClick r:id="rId3"/>
            <a:extLst>
              <a:ext uri="{FF2B5EF4-FFF2-40B4-BE49-F238E27FC236}">
                <a16:creationId xmlns:a16="http://schemas.microsoft.com/office/drawing/2014/main" id="{A4CF4103-831B-E178-004F-39783CF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1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C2E31C-3F0E-9D08-B1DC-AEB92153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8795393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87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s-E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Belief statements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883769" y="1361975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 what extent do you agree with the following belief statements?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E5B043D-47F0-0FE0-D9B7-9371D5303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913029"/>
              </p:ext>
            </p:extLst>
          </p:nvPr>
        </p:nvGraphicFramePr>
        <p:xfrm>
          <a:off x="154702" y="1860692"/>
          <a:ext cx="16795376" cy="745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55879779-776D-2CBE-0C71-C6E06EC4B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2072"/>
              </p:ext>
            </p:extLst>
          </p:nvPr>
        </p:nvGraphicFramePr>
        <p:xfrm>
          <a:off x="16076482" y="2364910"/>
          <a:ext cx="1747192" cy="671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192">
                  <a:extLst>
                    <a:ext uri="{9D8B030D-6E8A-4147-A177-3AD203B41FA5}">
                      <a16:colId xmlns:a16="http://schemas.microsoft.com/office/drawing/2014/main" val="3065780256"/>
                    </a:ext>
                  </a:extLst>
                </a:gridCol>
              </a:tblGrid>
              <a:tr h="685150">
                <a:tc>
                  <a:txBody>
                    <a:bodyPr/>
                    <a:lstStyle/>
                    <a:p>
                      <a:pPr algn="ctr"/>
                      <a:r>
                        <a:rPr lang="en-GB" sz="1800" i="0" noProof="0">
                          <a:solidFill>
                            <a:srgbClr val="069E8C"/>
                          </a:solidFill>
                          <a:latin typeface="+mn-lt"/>
                        </a:rPr>
                        <a:t>Strongly agree + Fairly agree</a:t>
                      </a:r>
                    </a:p>
                  </a:txBody>
                  <a:tcPr marL="45720" marR="457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104089"/>
                  </a:ext>
                </a:extLst>
              </a:tr>
              <a:tr h="20331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54461"/>
                  </a:ext>
                </a:extLst>
              </a:tr>
              <a:tr h="20331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71499"/>
                  </a:ext>
                </a:extLst>
              </a:tr>
              <a:tr h="19617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3457"/>
                  </a:ext>
                </a:extLst>
              </a:tr>
            </a:tbl>
          </a:graphicData>
        </a:graphic>
      </p:graphicFrame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287A7969-5221-2410-B908-D81CD958608D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67051C1-0F5C-F916-1521-124711D445DB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872CB011-88AF-0B90-D99E-BC18842CDF1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26036A7-99DE-EBFB-E5CA-76C0B90E53C9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55329DD-E9E1-6DEF-2EB3-1FC2657CEE1D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83C1D15-4FBC-31C7-D0E7-7A8F0E16876D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336E602-8211-1E6E-7ADD-EB56C47E2207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3" name="Rectangle 9">
            <a:extLst>
              <a:ext uri="{FF2B5EF4-FFF2-40B4-BE49-F238E27FC236}">
                <a16:creationId xmlns:a16="http://schemas.microsoft.com/office/drawing/2014/main" id="{36F0CB5A-4F84-D38C-9235-291D0B8F06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1.898 </a:t>
            </a:r>
          </a:p>
        </p:txBody>
      </p:sp>
    </p:spTree>
    <p:extLst>
      <p:ext uri="{BB962C8B-B14F-4D97-AF65-F5344CB8AC3E}">
        <p14:creationId xmlns:p14="http://schemas.microsoft.com/office/powerpoint/2010/main" val="17950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7CC15C49-088D-230A-35F0-D2A4243FE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968362"/>
              </p:ext>
            </p:extLst>
          </p:nvPr>
        </p:nvGraphicFramePr>
        <p:xfrm>
          <a:off x="297855" y="2065964"/>
          <a:ext cx="17372049" cy="713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564777" y="390954"/>
            <a:ext cx="12732016" cy="638226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  <a:latin typeface="+mn-lt"/>
              </a:rPr>
              <a:t>Bible perception 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235597" y="1401455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Regarding the reading of the Bible, choose the statement you most agree with from the following choices: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F47046C-F2E4-C453-52AB-FDB6377D8B51}"/>
              </a:ext>
            </a:extLst>
          </p:cNvPr>
          <p:cNvCxnSpPr>
            <a:cxnSpLocks/>
          </p:cNvCxnSpPr>
          <p:nvPr/>
        </p:nvCxnSpPr>
        <p:spPr>
          <a:xfrm>
            <a:off x="5830052" y="3561727"/>
            <a:ext cx="0" cy="59688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8A5195FC-B3AF-4665-CD9D-315D18D18FCB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0A6040D-86AE-4875-7741-E84582FE04A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9DA5E29-5353-FDEC-510C-08782380267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0E10483-D780-3A1E-0B6A-BD600867BF4B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E4FBB4B-0797-811B-A6E6-D946560575FB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AF9A8E4-9AC3-340E-BE94-8A5AC4BE2119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16D7435-9B37-D8D9-79F0-8428A3DC3F4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63ADF3D-4200-E0E5-F748-12FA55E16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997429"/>
              </p:ext>
            </p:extLst>
          </p:nvPr>
        </p:nvGraphicFramePr>
        <p:xfrm>
          <a:off x="6759685" y="3681669"/>
          <a:ext cx="11389768" cy="5635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D769BDB-94E0-2E30-5D17-2FAA63F2246C}"/>
              </a:ext>
            </a:extLst>
          </p:cNvPr>
          <p:cNvSpPr txBox="1"/>
          <p:nvPr/>
        </p:nvSpPr>
        <p:spPr>
          <a:xfrm>
            <a:off x="11326799" y="3134826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GB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country</a:t>
            </a:r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5B4EC3F-0A76-0A51-54D2-FE16F41136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1.898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EDCD550-86DF-D510-30D6-E9191203B875}"/>
              </a:ext>
            </a:extLst>
          </p:cNvPr>
          <p:cNvSpPr/>
          <p:nvPr/>
        </p:nvSpPr>
        <p:spPr>
          <a:xfrm>
            <a:off x="4557521" y="6831106"/>
            <a:ext cx="766480" cy="488751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0448AE3-7AE0-FA31-3E1D-4902B5DD649D}"/>
              </a:ext>
            </a:extLst>
          </p:cNvPr>
          <p:cNvSpPr/>
          <p:nvPr/>
        </p:nvSpPr>
        <p:spPr>
          <a:xfrm>
            <a:off x="15020990" y="8011328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5B994B4-8A9A-00EA-6D2F-94C85BFE9475}"/>
              </a:ext>
            </a:extLst>
          </p:cNvPr>
          <p:cNvSpPr/>
          <p:nvPr/>
        </p:nvSpPr>
        <p:spPr>
          <a:xfrm>
            <a:off x="14513754" y="5293887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428BF5A-94C5-0F5C-ACD0-00EA60685CF3}"/>
              </a:ext>
            </a:extLst>
          </p:cNvPr>
          <p:cNvSpPr/>
          <p:nvPr/>
        </p:nvSpPr>
        <p:spPr>
          <a:xfrm>
            <a:off x="11759807" y="5972421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7D99A9C-0D1C-9F8A-33A9-46B0D1C8A367}"/>
              </a:ext>
            </a:extLst>
          </p:cNvPr>
          <p:cNvGrpSpPr/>
          <p:nvPr/>
        </p:nvGrpSpPr>
        <p:grpSpPr>
          <a:xfrm>
            <a:off x="6222373" y="3776063"/>
            <a:ext cx="657716" cy="5416914"/>
            <a:chOff x="6222373" y="3708828"/>
            <a:chExt cx="657716" cy="5416914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EAA3938-F0B5-01E9-C4B1-FF8B36F31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3708828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5A231ECB-9ED5-7EA1-DFC3-035502C6B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4381331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7721391D-34B3-C6E0-33B6-A38F9C43D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5076265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>
              <a:extLst>
                <a:ext uri="{FF2B5EF4-FFF2-40B4-BE49-F238E27FC236}">
                  <a16:creationId xmlns:a16="http://schemas.microsoft.com/office/drawing/2014/main" id="{25942EE1-1392-633F-D88A-5BF2E19A7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1" y="5783350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668E3711-C394-9FA3-6C23-22E01246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638" y="6458532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69D202B2-FB58-A7B3-6255-8A7675DF2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62" y="7122388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964D01FF-1E0E-DB20-EE93-A3A8AF34A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373" y="7847167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48678AE9-E09D-44C5-8B9A-D6CB5E354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673" y="8543275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7736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4FD3241-5BF7-C347-71C3-6A386A96F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121150"/>
              </p:ext>
            </p:extLst>
          </p:nvPr>
        </p:nvGraphicFramePr>
        <p:xfrm>
          <a:off x="268513" y="2170681"/>
          <a:ext cx="17750971" cy="744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053103" y="1504482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Regarding Catholic doctrine, indicate whether you agree with the following statements.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áfico 9" descr="Usuarios contorno">
            <a:extLst>
              <a:ext uri="{FF2B5EF4-FFF2-40B4-BE49-F238E27FC236}">
                <a16:creationId xmlns:a16="http://schemas.microsoft.com/office/drawing/2014/main" id="{CB7F8A41-FDED-2C95-87B2-1B5B0924C529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EF2401C-FC39-38BD-F284-B7EB9342A947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E007B-8832-F4F6-EC56-51F4A080212F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D1E9C19-22EE-313F-603A-2FC164ACB675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D27C3244-9493-5004-0730-074C3B406321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EAB8D93-1570-2826-1284-3AD23FFF94E1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740164AB-3979-BC7D-1A9E-F01AC7E6BC7E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A79038F5-03A9-CA7B-31C6-E7E777D3C461}"/>
              </a:ext>
            </a:extLst>
          </p:cNvPr>
          <p:cNvSpPr txBox="1">
            <a:spLocks/>
          </p:cNvSpPr>
          <p:nvPr/>
        </p:nvSpPr>
        <p:spPr>
          <a:xfrm>
            <a:off x="618565" y="369106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GB" sz="4400" b="1" i="0" u="none" strike="noStrike" kern="1200" cap="none" spc="0" normalizeH="0" baseline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Catholic doctrine opinion</a:t>
            </a:r>
            <a:endParaRPr kumimoji="0" lang="en-GB" sz="2400" b="1" i="0" u="none" strike="noStrike" kern="1200" cap="none" spc="0" normalizeH="0" baseline="0" dirty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2277FA9-1848-807F-71DD-91021459A0E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1.898 </a:t>
            </a:r>
          </a:p>
        </p:txBody>
      </p:sp>
    </p:spTree>
    <p:extLst>
      <p:ext uri="{BB962C8B-B14F-4D97-AF65-F5344CB8AC3E}">
        <p14:creationId xmlns:p14="http://schemas.microsoft.com/office/powerpoint/2010/main" val="1488029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564777" y="390954"/>
            <a:ext cx="12732016" cy="638226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GB" sz="4400" b="1" i="0" u="none" strike="noStrike" kern="1200" cap="none" spc="0" normalizeH="0" baseline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Catholic doctrine opinion</a:t>
            </a:r>
            <a:endParaRPr kumimoji="0" lang="en-GB" sz="2400" b="1" i="0" u="none" strike="noStrike" kern="1200" cap="none" spc="0" normalizeH="0" baseline="0" dirty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8A5195FC-B3AF-4665-CD9D-315D18D18FCB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0A6040D-86AE-4875-7741-E84582FE04A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9DA5E29-5353-FDEC-510C-08782380267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0E10483-D780-3A1E-0B6A-BD600867BF4B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E4FBB4B-0797-811B-A6E6-D946560575FB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AF9A8E4-9AC3-340E-BE94-8A5AC4BE2119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16D7435-9B37-D8D9-79F0-8428A3DC3F4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63ADF3D-4200-E0E5-F748-12FA55E16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517192"/>
              </p:ext>
            </p:extLst>
          </p:nvPr>
        </p:nvGraphicFramePr>
        <p:xfrm>
          <a:off x="1288685" y="2144852"/>
          <a:ext cx="5513734" cy="659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9">
            <a:extLst>
              <a:ext uri="{FF2B5EF4-FFF2-40B4-BE49-F238E27FC236}">
                <a16:creationId xmlns:a16="http://schemas.microsoft.com/office/drawing/2014/main" id="{15B4EC3F-0A76-0A51-54D2-FE16F41136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1.898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7D99A9C-0D1C-9F8A-33A9-46B0D1C8A367}"/>
              </a:ext>
            </a:extLst>
          </p:cNvPr>
          <p:cNvGrpSpPr/>
          <p:nvPr/>
        </p:nvGrpSpPr>
        <p:grpSpPr>
          <a:xfrm>
            <a:off x="964548" y="2410894"/>
            <a:ext cx="723753" cy="6123832"/>
            <a:chOff x="6222373" y="3708828"/>
            <a:chExt cx="657716" cy="5416914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EAA3938-F0B5-01E9-C4B1-FF8B36F31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3708828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5A231ECB-9ED5-7EA1-DFC3-035502C6B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4381331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7721391D-34B3-C6E0-33B6-A38F9C43D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5076265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0">
              <a:extLst>
                <a:ext uri="{FF2B5EF4-FFF2-40B4-BE49-F238E27FC236}">
                  <a16:creationId xmlns:a16="http://schemas.microsoft.com/office/drawing/2014/main" id="{25942EE1-1392-633F-D88A-5BF2E19A7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1" y="5783350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668E3711-C394-9FA3-6C23-22E01246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638" y="6458532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69D202B2-FB58-A7B3-6255-8A7675DF2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62" y="7122388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964D01FF-1E0E-DB20-EE93-A3A8AF34A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373" y="7847167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48678AE9-E09D-44C5-8B9A-D6CB5E354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673" y="8543275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CABF353-9915-8B87-B4E7-66C1DBB27ACC}"/>
              </a:ext>
            </a:extLst>
          </p:cNvPr>
          <p:cNvSpPr txBox="1"/>
          <p:nvPr/>
        </p:nvSpPr>
        <p:spPr>
          <a:xfrm>
            <a:off x="2154264" y="1550180"/>
            <a:ext cx="464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Jesus is truly present in the Holy Eucharist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1E288E47-D102-2F22-8ADE-A51086F7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337226"/>
              </p:ext>
            </p:extLst>
          </p:nvPr>
        </p:nvGraphicFramePr>
        <p:xfrm>
          <a:off x="6802418" y="2160164"/>
          <a:ext cx="5513733" cy="659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35F00972-133D-3FE2-8537-CDA0E95C3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477935"/>
              </p:ext>
            </p:extLst>
          </p:nvPr>
        </p:nvGraphicFramePr>
        <p:xfrm>
          <a:off x="12316153" y="2102236"/>
          <a:ext cx="5513732" cy="659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8" name="CuadroTexto 37">
            <a:extLst>
              <a:ext uri="{FF2B5EF4-FFF2-40B4-BE49-F238E27FC236}">
                <a16:creationId xmlns:a16="http://schemas.microsoft.com/office/drawing/2014/main" id="{98ABD28D-7F23-1182-35B1-7EEC0AE8BC36}"/>
              </a:ext>
            </a:extLst>
          </p:cNvPr>
          <p:cNvSpPr txBox="1"/>
          <p:nvPr/>
        </p:nvSpPr>
        <p:spPr>
          <a:xfrm>
            <a:off x="7667995" y="1555022"/>
            <a:ext cx="464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 sacrament of Confirmation comes with great responsibility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1D1F493-F607-691B-DF92-F4A8FCF6B069}"/>
              </a:ext>
            </a:extLst>
          </p:cNvPr>
          <p:cNvSpPr txBox="1"/>
          <p:nvPr/>
        </p:nvSpPr>
        <p:spPr>
          <a:xfrm>
            <a:off x="13181725" y="1555022"/>
            <a:ext cx="4488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Baptism makes us children of God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6464443F-098C-9CB3-2B7C-CA088CD3AC7F}"/>
              </a:ext>
            </a:extLst>
          </p:cNvPr>
          <p:cNvGrpSpPr/>
          <p:nvPr/>
        </p:nvGrpSpPr>
        <p:grpSpPr>
          <a:xfrm>
            <a:off x="7366005" y="9051109"/>
            <a:ext cx="4386557" cy="459540"/>
            <a:chOff x="5372249" y="1377771"/>
            <a:chExt cx="5117865" cy="536152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9B5C0CA-3079-6667-E35A-3C3C2E6E15AA}"/>
                </a:ext>
              </a:extLst>
            </p:cNvPr>
            <p:cNvSpPr/>
            <p:nvPr/>
          </p:nvSpPr>
          <p:spPr>
            <a:xfrm>
              <a:off x="5372249" y="1384771"/>
              <a:ext cx="454821" cy="4548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BE48CB0-0886-7539-5BE0-61ED2ADFF41F}"/>
                </a:ext>
              </a:extLst>
            </p:cNvPr>
            <p:cNvSpPr txBox="1"/>
            <p:nvPr/>
          </p:nvSpPr>
          <p:spPr>
            <a:xfrm>
              <a:off x="5641407" y="1454108"/>
              <a:ext cx="1070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7F7F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YES</a:t>
              </a:r>
              <a:endParaRPr lang="es-ES" sz="2000" u="none" strike="noStrike" dirty="0">
                <a:solidFill>
                  <a:srgbClr val="7F7F7F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DE74568-5014-B894-1A55-30430CD82B3A}"/>
                </a:ext>
              </a:extLst>
            </p:cNvPr>
            <p:cNvSpPr/>
            <p:nvPr/>
          </p:nvSpPr>
          <p:spPr>
            <a:xfrm>
              <a:off x="7143012" y="1383361"/>
              <a:ext cx="454821" cy="4548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C2C2B08-AD22-C4D3-8133-DBF037A73332}"/>
                </a:ext>
              </a:extLst>
            </p:cNvPr>
            <p:cNvSpPr txBox="1"/>
            <p:nvPr/>
          </p:nvSpPr>
          <p:spPr>
            <a:xfrm>
              <a:off x="7381176" y="1452698"/>
              <a:ext cx="1070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7F7F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NO</a:t>
              </a:r>
              <a:endParaRPr lang="es-ES" sz="2000" u="none" strike="noStrike" dirty="0">
                <a:solidFill>
                  <a:srgbClr val="7F7F7F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9DCFAD9-68A8-DA7E-B444-A83DF9D3E849}"/>
                </a:ext>
              </a:extLst>
            </p:cNvPr>
            <p:cNvSpPr/>
            <p:nvPr/>
          </p:nvSpPr>
          <p:spPr>
            <a:xfrm>
              <a:off x="8719351" y="1377771"/>
              <a:ext cx="454821" cy="45482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02B9A147-5482-22FA-1A90-613C73AD682F}"/>
                </a:ext>
              </a:extLst>
            </p:cNvPr>
            <p:cNvSpPr txBox="1"/>
            <p:nvPr/>
          </p:nvSpPr>
          <p:spPr>
            <a:xfrm>
              <a:off x="9158989" y="1447108"/>
              <a:ext cx="1331125" cy="46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7F7F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DK/NA</a:t>
              </a:r>
              <a:endParaRPr lang="es-ES" sz="2000" u="none" strike="noStrike" dirty="0">
                <a:solidFill>
                  <a:srgbClr val="7F7F7F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DAD21E8E-DC43-BA30-DDCE-5646CA29F1A4}"/>
              </a:ext>
            </a:extLst>
          </p:cNvPr>
          <p:cNvSpPr/>
          <p:nvPr/>
        </p:nvSpPr>
        <p:spPr>
          <a:xfrm>
            <a:off x="3711859" y="4872067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BD84ED5-AD86-C2C0-2AD2-8EE35BC38DCE}"/>
              </a:ext>
            </a:extLst>
          </p:cNvPr>
          <p:cNvSpPr/>
          <p:nvPr/>
        </p:nvSpPr>
        <p:spPr>
          <a:xfrm>
            <a:off x="3726573" y="6465710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646763E-163F-04CC-FE46-0630C86DD96B}"/>
              </a:ext>
            </a:extLst>
          </p:cNvPr>
          <p:cNvSpPr/>
          <p:nvPr/>
        </p:nvSpPr>
        <p:spPr>
          <a:xfrm>
            <a:off x="4971549" y="8051617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F98BF2A-7C39-F78E-EF2F-3099AC367E60}"/>
              </a:ext>
            </a:extLst>
          </p:cNvPr>
          <p:cNvSpPr/>
          <p:nvPr/>
        </p:nvSpPr>
        <p:spPr>
          <a:xfrm>
            <a:off x="5738029" y="4083692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3BDBE9B-4CA2-7D65-CD7A-E98BC548D5EA}"/>
              </a:ext>
            </a:extLst>
          </p:cNvPr>
          <p:cNvSpPr/>
          <p:nvPr/>
        </p:nvSpPr>
        <p:spPr>
          <a:xfrm>
            <a:off x="9303780" y="6481207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2EEBE95-3798-FD23-F329-8AF5259DE1DE}"/>
              </a:ext>
            </a:extLst>
          </p:cNvPr>
          <p:cNvSpPr/>
          <p:nvPr/>
        </p:nvSpPr>
        <p:spPr>
          <a:xfrm>
            <a:off x="9303780" y="4893248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4AC1DD9-06CC-5BF7-CFD2-819B54AB2792}"/>
              </a:ext>
            </a:extLst>
          </p:cNvPr>
          <p:cNvSpPr/>
          <p:nvPr/>
        </p:nvSpPr>
        <p:spPr>
          <a:xfrm>
            <a:off x="10445242" y="4097976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8AEED25-CAB3-FD5D-A04B-A03513ED9BBA}"/>
              </a:ext>
            </a:extLst>
          </p:cNvPr>
          <p:cNvSpPr/>
          <p:nvPr/>
        </p:nvSpPr>
        <p:spPr>
          <a:xfrm>
            <a:off x="10624659" y="7253839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64A2088-3D39-7A9A-4C2F-3AE7C0FA5506}"/>
              </a:ext>
            </a:extLst>
          </p:cNvPr>
          <p:cNvSpPr/>
          <p:nvPr/>
        </p:nvSpPr>
        <p:spPr>
          <a:xfrm>
            <a:off x="11485583" y="4075461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F8F3262-76A3-35F1-4C99-87C50557DF23}"/>
              </a:ext>
            </a:extLst>
          </p:cNvPr>
          <p:cNvSpPr/>
          <p:nvPr/>
        </p:nvSpPr>
        <p:spPr>
          <a:xfrm>
            <a:off x="14720775" y="4826685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D01F079-1815-F87B-23D1-F7A036E7D957}"/>
              </a:ext>
            </a:extLst>
          </p:cNvPr>
          <p:cNvSpPr/>
          <p:nvPr/>
        </p:nvSpPr>
        <p:spPr>
          <a:xfrm>
            <a:off x="16341816" y="8051617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BEC6CFA-B3EB-23C6-8EFA-B77B489F94F9}"/>
              </a:ext>
            </a:extLst>
          </p:cNvPr>
          <p:cNvSpPr/>
          <p:nvPr/>
        </p:nvSpPr>
        <p:spPr>
          <a:xfrm>
            <a:off x="17061018" y="4006099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730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E5B043D-47F0-0FE0-D9B7-9371D5303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939285"/>
              </p:ext>
            </p:extLst>
          </p:nvPr>
        </p:nvGraphicFramePr>
        <p:xfrm>
          <a:off x="155456" y="1697006"/>
          <a:ext cx="16795376" cy="735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387405" y="1471641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 much do you agree or identify with the following statements? 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55879779-776D-2CBE-0C71-C6E06EC4B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246239"/>
              </p:ext>
            </p:extLst>
          </p:nvPr>
        </p:nvGraphicFramePr>
        <p:xfrm>
          <a:off x="16070633" y="1871751"/>
          <a:ext cx="1747192" cy="706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192">
                  <a:extLst>
                    <a:ext uri="{9D8B030D-6E8A-4147-A177-3AD203B41FA5}">
                      <a16:colId xmlns:a16="http://schemas.microsoft.com/office/drawing/2014/main" val="3065780256"/>
                    </a:ext>
                  </a:extLst>
                </a:gridCol>
              </a:tblGrid>
              <a:tr h="1173931">
                <a:tc>
                  <a:txBody>
                    <a:bodyPr/>
                    <a:lstStyle/>
                    <a:p>
                      <a:pPr algn="ctr"/>
                      <a:r>
                        <a:rPr lang="en-GB" sz="2000" i="0" noProof="0">
                          <a:solidFill>
                            <a:srgbClr val="069E8C"/>
                          </a:solidFill>
                          <a:latin typeface="+mn-lt"/>
                        </a:rPr>
                        <a:t>Strongly agree + Agree</a:t>
                      </a:r>
                    </a:p>
                  </a:txBody>
                  <a:tcPr marL="45720" marR="4572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104089"/>
                  </a:ext>
                </a:extLst>
              </a:tr>
              <a:tr h="11776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54461"/>
                  </a:ext>
                </a:extLst>
              </a:tr>
              <a:tr h="11776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71499"/>
                  </a:ext>
                </a:extLst>
              </a:tr>
              <a:tr h="11776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3457"/>
                  </a:ext>
                </a:extLst>
              </a:tr>
              <a:tr h="11776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28884"/>
                  </a:ext>
                </a:extLst>
              </a:tr>
              <a:tr h="117762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09480"/>
                  </a:ext>
                </a:extLst>
              </a:tr>
            </a:tbl>
          </a:graphicData>
        </a:graphic>
      </p:graphicFrame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5DF95BCE-F62B-2C3F-1C0B-F376DF27ADCC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B287B67-FC85-1A9D-00DC-C13991902BC4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DA7543AF-2303-569B-212A-1C8C44A38F29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3E4F9DB4-78CF-5342-CB29-A32BB6B2E243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6805A16B-0BBB-9344-F33A-20F4D51ADC68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336EACB9-45CF-D619-2266-3B77EBA46C46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73EA777-9298-8B63-56E9-BBDCD4742B28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Título 1">
            <a:extLst>
              <a:ext uri="{FF2B5EF4-FFF2-40B4-BE49-F238E27FC236}">
                <a16:creationId xmlns:a16="http://schemas.microsoft.com/office/drawing/2014/main" id="{9DB9E045-40C6-AE25-8138-04E97074E05B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Catholic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statements  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806ECC9-99D1-3BC8-D111-B8E2CA7DA8A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1.898 </a:t>
            </a:r>
          </a:p>
        </p:txBody>
      </p:sp>
    </p:spTree>
    <p:extLst>
      <p:ext uri="{BB962C8B-B14F-4D97-AF65-F5344CB8AC3E}">
        <p14:creationId xmlns:p14="http://schemas.microsoft.com/office/powerpoint/2010/main" val="29110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58F39A2A-D45A-5E73-1FAF-378811782CA8}"/>
              </a:ext>
            </a:extLst>
          </p:cNvPr>
          <p:cNvGraphicFramePr/>
          <p:nvPr/>
        </p:nvGraphicFramePr>
        <p:xfrm>
          <a:off x="1494972" y="6016153"/>
          <a:ext cx="5766045" cy="315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1145594" y="9478599"/>
            <a:ext cx="727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Indicate your age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2245F6-225B-E06F-9A25-306C48ADF0D2}"/>
              </a:ext>
            </a:extLst>
          </p:cNvPr>
          <p:cNvSpPr txBox="1"/>
          <p:nvPr/>
        </p:nvSpPr>
        <p:spPr>
          <a:xfrm>
            <a:off x="1160573" y="5253342"/>
            <a:ext cx="727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Indicate your gender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7A51D7-3140-A06B-ABBB-B1AFFDAEF39E}"/>
              </a:ext>
            </a:extLst>
          </p:cNvPr>
          <p:cNvSpPr txBox="1"/>
          <p:nvPr/>
        </p:nvSpPr>
        <p:spPr>
          <a:xfrm>
            <a:off x="9946342" y="9301647"/>
            <a:ext cx="727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cs typeface="Arial" panose="020B0604020202020204" pitchFamily="34" charset="0"/>
              </a:rPr>
              <a:t>Indicate your country of residence.</a:t>
            </a:r>
            <a:endParaRPr lang="es-ES" sz="2000" i="1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CA9DCFED-F745-939A-75D3-C5A0D0C26958}"/>
              </a:ext>
            </a:extLst>
          </p:cNvPr>
          <p:cNvGraphicFramePr/>
          <p:nvPr/>
        </p:nvGraphicFramePr>
        <p:xfrm>
          <a:off x="9894238" y="1586753"/>
          <a:ext cx="7784163" cy="757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7E8AE43-474F-6999-0A28-0C19DC7968E5}"/>
              </a:ext>
            </a:extLst>
          </p:cNvPr>
          <p:cNvGraphicFramePr/>
          <p:nvPr/>
        </p:nvGraphicFramePr>
        <p:xfrm>
          <a:off x="1259114" y="1418794"/>
          <a:ext cx="7391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0489335-B55A-C22D-FA05-50332B5947A1}"/>
              </a:ext>
            </a:extLst>
          </p:cNvPr>
          <p:cNvCxnSpPr>
            <a:cxnSpLocks/>
          </p:cNvCxnSpPr>
          <p:nvPr/>
        </p:nvCxnSpPr>
        <p:spPr>
          <a:xfrm>
            <a:off x="9664175" y="1778225"/>
            <a:ext cx="0" cy="775240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A6711A1-9281-89A6-2EF9-E5BA0617D6B0}"/>
              </a:ext>
            </a:extLst>
          </p:cNvPr>
          <p:cNvCxnSpPr>
            <a:cxnSpLocks/>
          </p:cNvCxnSpPr>
          <p:nvPr/>
        </p:nvCxnSpPr>
        <p:spPr>
          <a:xfrm>
            <a:off x="609599" y="5711508"/>
            <a:ext cx="8853715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FB021E35-38B9-DF06-39CD-BCD1D510B505}"/>
              </a:ext>
            </a:extLst>
          </p:cNvPr>
          <p:cNvGraphicFramePr>
            <a:graphicFrameLocks noGrp="1"/>
          </p:cNvGraphicFramePr>
          <p:nvPr/>
        </p:nvGraphicFramePr>
        <p:xfrm>
          <a:off x="7518623" y="6630469"/>
          <a:ext cx="1972234" cy="1652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234">
                  <a:extLst>
                    <a:ext uri="{9D8B030D-6E8A-4147-A177-3AD203B41FA5}">
                      <a16:colId xmlns:a16="http://schemas.microsoft.com/office/drawing/2014/main" val="3153668322"/>
                    </a:ext>
                  </a:extLst>
                </a:gridCol>
              </a:tblGrid>
              <a:tr h="826266">
                <a:tc>
                  <a:txBody>
                    <a:bodyPr/>
                    <a:lstStyle/>
                    <a:p>
                      <a:pPr algn="ctr"/>
                      <a:r>
                        <a:rPr lang="es-ES" sz="2000"/>
                        <a:t>Average age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63808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pPr algn="ctr"/>
                      <a:r>
                        <a:rPr lang="es-ES"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23,8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77020"/>
                  </a:ext>
                </a:extLst>
              </a:tr>
            </a:tbl>
          </a:graphicData>
        </a:graphic>
      </p:graphicFrame>
      <p:grpSp>
        <p:nvGrpSpPr>
          <p:cNvPr id="5" name="Gráfico 9" descr="Usuarios contorno">
            <a:extLst>
              <a:ext uri="{FF2B5EF4-FFF2-40B4-BE49-F238E27FC236}">
                <a16:creationId xmlns:a16="http://schemas.microsoft.com/office/drawing/2014/main" id="{4D830F80-69F3-60CD-C65C-D79C4B58E914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821DAC49-3C21-93C8-9CA8-A37033E64C53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78DDC2D4-6622-2E5D-02A9-BE332D857DA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5F9A0501-2E43-1091-2CE8-3845624B522D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DAC5199D-00E7-2965-D3F1-F55F45C3AF02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211F9843-3CAC-0C34-E161-E8A10B71D08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F9DD0A0-1ED0-97BC-458E-A55B92EDCC1C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8" name="Rectangle 9">
            <a:extLst>
              <a:ext uri="{FF2B5EF4-FFF2-40B4-BE49-F238E27FC236}">
                <a16:creationId xmlns:a16="http://schemas.microsoft.com/office/drawing/2014/main" id="{9EB30BFE-9EE8-3BE4-D56F-F1A13E659F3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 4.889 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CCC651C5-9D97-2B0C-55B5-99394B64EBE7}"/>
              </a:ext>
            </a:extLst>
          </p:cNvPr>
          <p:cNvSpPr txBox="1">
            <a:spLocks/>
          </p:cNvSpPr>
          <p:nvPr/>
        </p:nvSpPr>
        <p:spPr>
          <a:xfrm>
            <a:off x="618565" y="290176"/>
            <a:ext cx="13095087" cy="616041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>
                <a:solidFill>
                  <a:srgbClr val="077C9C"/>
                </a:solidFill>
                <a:ea typeface="+mj-ea"/>
                <a:cs typeface="+mj-cs"/>
              </a:rPr>
              <a:t>Interviewee profile (I)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4886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4FD3241-5BF7-C347-71C3-6A386A96F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729147"/>
              </p:ext>
            </p:extLst>
          </p:nvPr>
        </p:nvGraphicFramePr>
        <p:xfrm>
          <a:off x="268513" y="2140057"/>
          <a:ext cx="17750971" cy="723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001119" y="1347197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Why did you decide not to go to Mass anymore? Multi-response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áfico 9" descr="Usuarios contorno">
            <a:extLst>
              <a:ext uri="{FF2B5EF4-FFF2-40B4-BE49-F238E27FC236}">
                <a16:creationId xmlns:a16="http://schemas.microsoft.com/office/drawing/2014/main" id="{CB7F8A41-FDED-2C95-87B2-1B5B0924C529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EF2401C-FC39-38BD-F284-B7EB9342A947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E007B-8832-F4F6-EC56-51F4A080212F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D1E9C19-22EE-313F-603A-2FC164ACB675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D27C3244-9493-5004-0730-074C3B406321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EAB8D93-1570-2826-1284-3AD23FFF94E1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740164AB-3979-BC7D-1A9E-F01AC7E6BC7E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2" name="Rectangle 9">
            <a:extLst>
              <a:ext uri="{FF2B5EF4-FFF2-40B4-BE49-F238E27FC236}">
                <a16:creationId xmlns:a16="http://schemas.microsoft.com/office/drawing/2014/main" id="{EDA3EEDD-B57B-5883-C975-0359E51C31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N:151   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A79038F5-03A9-CA7B-31C6-E7E777D3C461}"/>
              </a:ext>
            </a:extLst>
          </p:cNvPr>
          <p:cNvSpPr txBox="1">
            <a:spLocks/>
          </p:cNvSpPr>
          <p:nvPr/>
        </p:nvSpPr>
        <p:spPr>
          <a:xfrm>
            <a:off x="618565" y="369106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400">
                <a:solidFill>
                  <a:srgbClr val="077C9C"/>
                </a:solidFill>
              </a:rPr>
              <a:t>Reason to stop attending Mass</a:t>
            </a:r>
            <a:endParaRPr kumimoji="0" lang="en-GB" sz="2400" b="1" i="0" u="none" strike="noStrike" kern="1200" cap="none" spc="0" normalizeH="0" baseline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957A90-6B0D-08F9-022E-D8B37DAAEB3E}"/>
              </a:ext>
            </a:extLst>
          </p:cNvPr>
          <p:cNvSpPr txBox="1"/>
          <p:nvPr/>
        </p:nvSpPr>
        <p:spPr>
          <a:xfrm>
            <a:off x="2766420" y="2116938"/>
            <a:ext cx="12755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strike="noStrike">
                <a:solidFill>
                  <a:srgbClr val="7F7F7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Only respondents who answered </a:t>
            </a:r>
            <a:r>
              <a:rPr lang="en-US" sz="2000" b="1" i="1" u="sng" strike="noStrike">
                <a:solidFill>
                  <a:srgbClr val="7F7F7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“I used to go to religious services/mass, but I don’t anymore”</a:t>
            </a:r>
            <a:endParaRPr lang="es-ES" sz="2000" b="1" i="1" u="sng" strike="noStrike">
              <a:solidFill>
                <a:srgbClr val="7F7F7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37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7CC15C49-088D-230A-35F0-D2A4243FE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819430"/>
              </p:ext>
            </p:extLst>
          </p:nvPr>
        </p:nvGraphicFramePr>
        <p:xfrm>
          <a:off x="297855" y="2065964"/>
          <a:ext cx="17372049" cy="713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564777" y="390954"/>
            <a:ext cx="12732016" cy="638226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>
                <a:solidFill>
                  <a:srgbClr val="077C9C"/>
                </a:solidFill>
                <a:latin typeface="+mn-lt"/>
              </a:rPr>
              <a:t>Opinion about Confession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  <a:latin typeface="+mn-lt"/>
              </a:rPr>
              <a:t>  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387405" y="1433658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cs typeface="Arial" panose="020B0604020202020204" pitchFamily="34" charset="0"/>
              </a:rPr>
              <a:t>Regarding Confession, choose the statement that identifies you best.</a:t>
            </a:r>
            <a:endParaRPr lang="es-ES" sz="2000" i="1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F47046C-F2E4-C453-52AB-FDB6377D8B51}"/>
              </a:ext>
            </a:extLst>
          </p:cNvPr>
          <p:cNvCxnSpPr>
            <a:cxnSpLocks/>
          </p:cNvCxnSpPr>
          <p:nvPr/>
        </p:nvCxnSpPr>
        <p:spPr>
          <a:xfrm>
            <a:off x="5991417" y="3536763"/>
            <a:ext cx="0" cy="596886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8A5195FC-B3AF-4665-CD9D-315D18D18FCB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20A6040D-86AE-4875-7741-E84582FE04A9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9DA5E29-5353-FDEC-510C-08782380267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80E10483-D780-3A1E-0B6A-BD600867BF4B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E4FBB4B-0797-811B-A6E6-D946560575FB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AF9A8E4-9AC3-340E-BE94-8A5AC4BE2119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B16D7435-9B37-D8D9-79F0-8428A3DC3F4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6" name="Rectangle 9">
            <a:extLst>
              <a:ext uri="{FF2B5EF4-FFF2-40B4-BE49-F238E27FC236}">
                <a16:creationId xmlns:a16="http://schemas.microsoft.com/office/drawing/2014/main" id="{575461F3-E6E4-4790-814B-8966D29030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1.898   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63ADF3D-4200-E0E5-F748-12FA55E16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698562"/>
              </p:ext>
            </p:extLst>
          </p:nvPr>
        </p:nvGraphicFramePr>
        <p:xfrm>
          <a:off x="6759685" y="3846585"/>
          <a:ext cx="11389768" cy="547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D769BDB-94E0-2E30-5D17-2FAA63F2246C}"/>
              </a:ext>
            </a:extLst>
          </p:cNvPr>
          <p:cNvSpPr txBox="1"/>
          <p:nvPr/>
        </p:nvSpPr>
        <p:spPr>
          <a:xfrm>
            <a:off x="10863696" y="3179116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GB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country</a:t>
            </a:r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1803866-3BC8-18C1-1CB7-E5C978A969DA}"/>
              </a:ext>
            </a:extLst>
          </p:cNvPr>
          <p:cNvSpPr/>
          <p:nvPr/>
        </p:nvSpPr>
        <p:spPr>
          <a:xfrm>
            <a:off x="4517179" y="5361350"/>
            <a:ext cx="766480" cy="488751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B51FA1B-0877-A709-6E33-45646536541E}"/>
              </a:ext>
            </a:extLst>
          </p:cNvPr>
          <p:cNvSpPr/>
          <p:nvPr/>
        </p:nvSpPr>
        <p:spPr>
          <a:xfrm>
            <a:off x="10640364" y="7387253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0300E2D-F988-A69E-7043-7674DF3F1F97}"/>
              </a:ext>
            </a:extLst>
          </p:cNvPr>
          <p:cNvSpPr/>
          <p:nvPr/>
        </p:nvSpPr>
        <p:spPr>
          <a:xfrm>
            <a:off x="10392070" y="6059754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792315-2070-5286-7BD0-6516EA1718FF}"/>
              </a:ext>
            </a:extLst>
          </p:cNvPr>
          <p:cNvSpPr/>
          <p:nvPr/>
        </p:nvSpPr>
        <p:spPr>
          <a:xfrm>
            <a:off x="13535964" y="8051669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CB111F2-DEA6-053A-CDFB-1FC2382C58C7}"/>
              </a:ext>
            </a:extLst>
          </p:cNvPr>
          <p:cNvSpPr/>
          <p:nvPr/>
        </p:nvSpPr>
        <p:spPr>
          <a:xfrm>
            <a:off x="13869154" y="4074891"/>
            <a:ext cx="766480" cy="33873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B910A77-1FD4-2E87-8F4D-3A7ACD454F77}"/>
              </a:ext>
            </a:extLst>
          </p:cNvPr>
          <p:cNvGrpSpPr/>
          <p:nvPr/>
        </p:nvGrpSpPr>
        <p:grpSpPr>
          <a:xfrm>
            <a:off x="6195479" y="3829851"/>
            <a:ext cx="657716" cy="5416914"/>
            <a:chOff x="6222373" y="3708828"/>
            <a:chExt cx="657716" cy="5416914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BFA33BFD-B884-F5F4-2A17-0D96E8717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3708828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B2A939FC-C194-A6EC-1051-9254D5D0A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4381331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DA93D4B0-1B7F-DF15-8784-53D588D91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3" y="5076265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6A161419-0096-F0F1-65A8-DBA142F66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41" y="5783350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77E441C7-0BBF-5DF0-3599-EC4500810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638" y="6458532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D10E96D6-78B5-6D23-6AD2-EB2E70F85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462" y="7122388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363205A2-7139-5230-9493-F3DF854EC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373" y="7847167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51AC74B4-8C16-2BC1-5770-B99D22948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673" y="8543275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811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4FD3241-5BF7-C347-71C3-6A386A96F1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830565"/>
              </p:ext>
            </p:extLst>
          </p:nvPr>
        </p:nvGraphicFramePr>
        <p:xfrm>
          <a:off x="268513" y="2618482"/>
          <a:ext cx="17750971" cy="723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001119" y="1441456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Why did you decide not to go to Confession anymore? Multi-response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áfico 9" descr="Usuarios contorno">
            <a:extLst>
              <a:ext uri="{FF2B5EF4-FFF2-40B4-BE49-F238E27FC236}">
                <a16:creationId xmlns:a16="http://schemas.microsoft.com/office/drawing/2014/main" id="{CB7F8A41-FDED-2C95-87B2-1B5B0924C529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EF2401C-FC39-38BD-F284-B7EB9342A947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E007B-8832-F4F6-EC56-51F4A080212F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D1E9C19-22EE-313F-603A-2FC164ACB675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D27C3244-9493-5004-0730-074C3B406321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EAB8D93-1570-2826-1284-3AD23FFF94E1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740164AB-3979-BC7D-1A9E-F01AC7E6BC7E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2" name="Rectangle 9">
            <a:extLst>
              <a:ext uri="{FF2B5EF4-FFF2-40B4-BE49-F238E27FC236}">
                <a16:creationId xmlns:a16="http://schemas.microsoft.com/office/drawing/2014/main" id="{EDA3EEDD-B57B-5883-C975-0359E51C31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N:163   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A79038F5-03A9-CA7B-31C6-E7E777D3C461}"/>
              </a:ext>
            </a:extLst>
          </p:cNvPr>
          <p:cNvSpPr txBox="1">
            <a:spLocks/>
          </p:cNvSpPr>
          <p:nvPr/>
        </p:nvSpPr>
        <p:spPr>
          <a:xfrm>
            <a:off x="618565" y="369106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400" dirty="0">
                <a:solidFill>
                  <a:srgbClr val="077C9C"/>
                </a:solidFill>
              </a:rPr>
              <a:t>Reason to stop going to Confession</a:t>
            </a:r>
            <a:endParaRPr kumimoji="0" lang="en-GB" sz="2400" b="1" i="0" u="none" strike="noStrike" kern="1200" cap="none" spc="0" normalizeH="0" baseline="0" dirty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957A90-6B0D-08F9-022E-D8B37DAAEB3E}"/>
              </a:ext>
            </a:extLst>
          </p:cNvPr>
          <p:cNvSpPr txBox="1"/>
          <p:nvPr/>
        </p:nvSpPr>
        <p:spPr>
          <a:xfrm>
            <a:off x="2766420" y="2288083"/>
            <a:ext cx="12755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strike="noStrike">
                <a:solidFill>
                  <a:srgbClr val="7F7F7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Only respondents who answered </a:t>
            </a:r>
            <a:r>
              <a:rPr lang="en-US" sz="2000" b="1" i="1" u="sng" strike="noStrike">
                <a:solidFill>
                  <a:srgbClr val="7F7F7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“I used to go to Confession, but I don’t anymore”</a:t>
            </a:r>
            <a:endParaRPr lang="es-ES" sz="2000" b="1" i="1" u="sng" strike="noStrike">
              <a:solidFill>
                <a:srgbClr val="7F7F7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27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40C69D2-9173-5F31-98F0-9060C62F3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967768"/>
              </p:ext>
            </p:extLst>
          </p:nvPr>
        </p:nvGraphicFramePr>
        <p:xfrm>
          <a:off x="333830" y="2047351"/>
          <a:ext cx="17264521" cy="691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290176"/>
            <a:ext cx="13095087" cy="616041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Marriage sacrament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883769" y="1401342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Are you sacramentally married?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BC7C3C-A9C6-117F-7B69-2AE67D008060}"/>
              </a:ext>
            </a:extLst>
          </p:cNvPr>
          <p:cNvSpPr txBox="1"/>
          <p:nvPr/>
        </p:nvSpPr>
        <p:spPr>
          <a:xfrm>
            <a:off x="11032676" y="2820365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country 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98E1CA1-DCC5-0836-4539-D511EBE2A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995801"/>
              </p:ext>
            </p:extLst>
          </p:nvPr>
        </p:nvGraphicFramePr>
        <p:xfrm>
          <a:off x="7805298" y="3207758"/>
          <a:ext cx="10236168" cy="556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86FCBF2-C03E-5602-5C31-BD2A67FA5726}"/>
              </a:ext>
            </a:extLst>
          </p:cNvPr>
          <p:cNvCxnSpPr>
            <a:cxnSpLocks/>
          </p:cNvCxnSpPr>
          <p:nvPr/>
        </p:nvCxnSpPr>
        <p:spPr>
          <a:xfrm>
            <a:off x="7594816" y="2968211"/>
            <a:ext cx="0" cy="665514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áfico 9" descr="Usuarios contorno">
            <a:extLst>
              <a:ext uri="{FF2B5EF4-FFF2-40B4-BE49-F238E27FC236}">
                <a16:creationId xmlns:a16="http://schemas.microsoft.com/office/drawing/2014/main" id="{B1125108-F060-711A-78CB-AC8F5893064A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F64463F-3215-8046-CC2E-1AAE13F69BC6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CF94FFE-DFCE-63DF-FC44-1869B20EDF6A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9264710-7B6D-2F56-755E-C6B25915FFC7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ACA13B3-8761-4CDF-3E4F-FC2A69AA9BF9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6F92DF5F-B212-5FD1-B2B9-F32EB11CB31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29E4681-DBDB-486B-B27A-9D4624E9E8F2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80937468-AA0F-4537-18B5-F10CFB5892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1.898 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2502106-6580-3455-5F99-F0B0676BC6BC}"/>
              </a:ext>
            </a:extLst>
          </p:cNvPr>
          <p:cNvSpPr/>
          <p:nvPr/>
        </p:nvSpPr>
        <p:spPr>
          <a:xfrm>
            <a:off x="2701826" y="7163256"/>
            <a:ext cx="766480" cy="488751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769B9E4-4688-ED00-E2AC-B323C8826CEB}"/>
              </a:ext>
            </a:extLst>
          </p:cNvPr>
          <p:cNvGrpSpPr/>
          <p:nvPr/>
        </p:nvGrpSpPr>
        <p:grpSpPr>
          <a:xfrm>
            <a:off x="8160092" y="8440251"/>
            <a:ext cx="9543499" cy="615627"/>
            <a:chOff x="9930162" y="8363564"/>
            <a:chExt cx="9543499" cy="61562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E906B49-D591-2B86-2323-7843BBEF7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162" y="8369456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9AC9D7CC-BAF2-16D7-2E68-595D79F41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7363" y="8374920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38B20038-AA79-9F53-9D88-EAB3C609A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5029" y="8391566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00D1DCC7-208B-513B-07E8-37A8D37127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6343" y="8388458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FD829666-861F-1D74-3616-ED2C96DF1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8701" y="8409556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F7928FC2-AE33-00CA-F896-3CCB9EDCA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3479" y="8392804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86AD1230-AAAA-5790-EA3D-529EAF786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592" y="8388458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EBB4C14D-7DBE-FB1C-E92B-0DE8FB1EA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3245" y="8363564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1517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40C69D2-9173-5F31-98F0-9060C62F3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888452"/>
              </p:ext>
            </p:extLst>
          </p:nvPr>
        </p:nvGraphicFramePr>
        <p:xfrm>
          <a:off x="333830" y="2047351"/>
          <a:ext cx="17264521" cy="691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290176"/>
            <a:ext cx="13095087" cy="616041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Marriage sacrament planning 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3001118" y="1366647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 you plan to get married in the Church?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BC7C3C-A9C6-117F-7B69-2AE67D008060}"/>
              </a:ext>
            </a:extLst>
          </p:cNvPr>
          <p:cNvSpPr txBox="1"/>
          <p:nvPr/>
        </p:nvSpPr>
        <p:spPr>
          <a:xfrm>
            <a:off x="11211970" y="2899357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country 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98E1CA1-DCC5-0836-4539-D511EBE2A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977684"/>
              </p:ext>
            </p:extLst>
          </p:nvPr>
        </p:nvGraphicFramePr>
        <p:xfrm>
          <a:off x="7805298" y="3467109"/>
          <a:ext cx="10236168" cy="48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86FCBF2-C03E-5602-5C31-BD2A67FA5726}"/>
              </a:ext>
            </a:extLst>
          </p:cNvPr>
          <p:cNvCxnSpPr>
            <a:cxnSpLocks/>
          </p:cNvCxnSpPr>
          <p:nvPr/>
        </p:nvCxnSpPr>
        <p:spPr>
          <a:xfrm>
            <a:off x="7594816" y="2968211"/>
            <a:ext cx="0" cy="665514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áfico 9" descr="Usuarios contorno">
            <a:extLst>
              <a:ext uri="{FF2B5EF4-FFF2-40B4-BE49-F238E27FC236}">
                <a16:creationId xmlns:a16="http://schemas.microsoft.com/office/drawing/2014/main" id="{B1125108-F060-711A-78CB-AC8F5893064A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F64463F-3215-8046-CC2E-1AAE13F69BC6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CF94FFE-DFCE-63DF-FC44-1869B20EDF6A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9264710-7B6D-2F56-755E-C6B25915FFC7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ACA13B3-8761-4CDF-3E4F-FC2A69AA9BF9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6F92DF5F-B212-5FD1-B2B9-F32EB11CB31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29E4681-DBDB-486B-B27A-9D4624E9E8F2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80937468-AA0F-4537-18B5-F10CFB5892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1.488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B93AC9-E725-D256-3C95-AF5239CFB5C5}"/>
              </a:ext>
            </a:extLst>
          </p:cNvPr>
          <p:cNvSpPr txBox="1"/>
          <p:nvPr/>
        </p:nvSpPr>
        <p:spPr>
          <a:xfrm>
            <a:off x="2766419" y="2107671"/>
            <a:ext cx="12755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strike="noStrike">
                <a:solidFill>
                  <a:srgbClr val="7F7F7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Only respondents who are not sacramentally married</a:t>
            </a:r>
            <a:endParaRPr lang="es-ES" sz="2000" b="1" i="1" u="sng" strike="noStrike">
              <a:solidFill>
                <a:srgbClr val="7F7F7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5CB0031-B147-036E-0ABA-5FF61026B657}"/>
              </a:ext>
            </a:extLst>
          </p:cNvPr>
          <p:cNvGrpSpPr/>
          <p:nvPr/>
        </p:nvGrpSpPr>
        <p:grpSpPr>
          <a:xfrm>
            <a:off x="8160092" y="8440251"/>
            <a:ext cx="9543499" cy="615627"/>
            <a:chOff x="9930162" y="8363564"/>
            <a:chExt cx="9543499" cy="615627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9E26C9D-9ADC-5A48-AF02-FC697BCB7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162" y="8369456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69E8ED3A-54DE-2EDB-68E4-C0B732D6C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7363" y="8374920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4CF62B8C-4D56-6755-12DF-3D88633C0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5029" y="8391566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9E9061B2-D653-5424-5929-5D717507E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6343" y="8388458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5A3A0DCF-9A07-C432-5C75-122508000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8701" y="8409556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C6CC85FE-B6D7-BA31-2839-A5525A8C9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3479" y="8392804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CE5573ED-C2D8-FA33-321F-016DC0D99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592" y="8388458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2D648AE2-B2A5-8DFB-011C-90BAB3A40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3245" y="8363564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121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24" t="3411" b="78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18288000" cy="10376847"/>
          </a:xfrm>
          <a:prstGeom prst="rect">
            <a:avLst/>
          </a:prstGeom>
          <a:solidFill>
            <a:srgbClr val="053B7B">
              <a:alpha val="4706"/>
            </a:srgbClr>
          </a:solidFill>
        </p:spPr>
        <p:txBody>
          <a:bodyPr/>
          <a:lstStyle/>
          <a:p>
            <a:endParaRPr lang="es-ES" sz="2700"/>
          </a:p>
        </p:txBody>
      </p:sp>
      <p:grpSp>
        <p:nvGrpSpPr>
          <p:cNvPr id="4" name="Group 4"/>
          <p:cNvGrpSpPr/>
          <p:nvPr/>
        </p:nvGrpSpPr>
        <p:grpSpPr>
          <a:xfrm>
            <a:off x="873220" y="2565009"/>
            <a:ext cx="11143697" cy="6067814"/>
            <a:chOff x="-7069015" y="1948592"/>
            <a:chExt cx="14858264" cy="809041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6826"/>
            <a:stretch>
              <a:fillRect/>
            </a:stretch>
          </p:blipFill>
          <p:spPr>
            <a:xfrm>
              <a:off x="2126986" y="1948592"/>
              <a:ext cx="3663416" cy="3931802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-7069015" y="8431733"/>
              <a:ext cx="7661107" cy="160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45">
                <a:lnSpc>
                  <a:spcPts val="1449"/>
                </a:lnSpc>
              </a:pPr>
              <a:endParaRPr lang="en-US" sz="4001" b="1">
                <a:solidFill>
                  <a:srgbClr val="053A7B"/>
                </a:solidFill>
                <a:latin typeface="Calibri"/>
              </a:endParaRPr>
            </a:p>
            <a:p>
              <a:pPr algn="ctr" defTabSz="914445">
                <a:lnSpc>
                  <a:spcPts val="4259"/>
                </a:lnSpc>
              </a:pPr>
              <a:r>
                <a:rPr lang="en-US" b="1">
                  <a:solidFill>
                    <a:srgbClr val="053A7B"/>
                  </a:solidFill>
                  <a:latin typeface="Calibri"/>
                </a:rPr>
                <a:t>C/</a:t>
              </a:r>
              <a:r>
                <a:rPr lang="en-US" b="1" err="1">
                  <a:solidFill>
                    <a:srgbClr val="053A7B"/>
                  </a:solidFill>
                  <a:latin typeface="Calibri"/>
                </a:rPr>
                <a:t>Alcalá</a:t>
              </a:r>
              <a:r>
                <a:rPr lang="en-US" b="1">
                  <a:solidFill>
                    <a:srgbClr val="053A7B"/>
                  </a:solidFill>
                  <a:latin typeface="Calibri"/>
                </a:rPr>
                <a:t> 75,4 º izq.28009 –</a:t>
              </a:r>
            </a:p>
            <a:p>
              <a:pPr algn="ctr" defTabSz="914445">
                <a:lnSpc>
                  <a:spcPts val="4259"/>
                </a:lnSpc>
              </a:pPr>
              <a:r>
                <a:rPr lang="en-US" b="1">
                  <a:solidFill>
                    <a:srgbClr val="053A7B"/>
                  </a:solidFill>
                  <a:latin typeface="Calibri"/>
                </a:rPr>
                <a:t>Madrid, </a:t>
              </a:r>
              <a:r>
                <a:rPr lang="en-US" b="1" err="1">
                  <a:solidFill>
                    <a:srgbClr val="053A7B"/>
                  </a:solidFill>
                  <a:latin typeface="Calibri"/>
                </a:rPr>
                <a:t>España</a:t>
              </a:r>
              <a:endParaRPr lang="en-US" b="1">
                <a:solidFill>
                  <a:srgbClr val="053A7B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8142" y="6474286"/>
              <a:ext cx="7661107" cy="49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45">
                <a:lnSpc>
                  <a:spcPts val="3215"/>
                </a:lnSpc>
              </a:pPr>
              <a:r>
                <a:rPr lang="en-US" b="1">
                  <a:solidFill>
                    <a:srgbClr val="053A7B"/>
                  </a:solidFill>
                  <a:latin typeface="Calibri"/>
                </a:rPr>
                <a:t> Consulting  · </a:t>
              </a:r>
              <a:r>
                <a:rPr lang="en-US" b="1">
                  <a:solidFill>
                    <a:srgbClr val="CC6520"/>
                  </a:solidFill>
                  <a:latin typeface="Calibri"/>
                </a:rPr>
                <a:t>Research </a:t>
              </a:r>
              <a:r>
                <a:rPr lang="en-US" b="1">
                  <a:solidFill>
                    <a:srgbClr val="053A7B"/>
                  </a:solidFill>
                  <a:latin typeface="Calibri"/>
                </a:rPr>
                <a:t>·  </a:t>
              </a:r>
              <a:r>
                <a:rPr lang="en-US" b="1" err="1">
                  <a:solidFill>
                    <a:srgbClr val="6D9632"/>
                  </a:solidFill>
                  <a:latin typeface="Calibri"/>
                </a:rPr>
                <a:t>Comunication</a:t>
              </a:r>
              <a:endParaRPr lang="en-US" b="1">
                <a:solidFill>
                  <a:srgbClr val="6D9632"/>
                </a:solidFill>
                <a:latin typeface="Calibri"/>
              </a:endParaRPr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E0935CFF-FE62-425C-81E3-9965B7B9B98D}"/>
              </a:ext>
            </a:extLst>
          </p:cNvPr>
          <p:cNvSpPr txBox="1"/>
          <p:nvPr/>
        </p:nvSpPr>
        <p:spPr>
          <a:xfrm>
            <a:off x="11495278" y="7314830"/>
            <a:ext cx="574583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1449"/>
              </a:lnSpc>
            </a:pPr>
            <a:endParaRPr lang="en-US" sz="4001" b="1">
              <a:solidFill>
                <a:srgbClr val="053A7B"/>
              </a:solidFill>
              <a:latin typeface="Calibri"/>
            </a:endParaRPr>
          </a:p>
          <a:p>
            <a:pPr algn="ctr" defTabSz="914445">
              <a:lnSpc>
                <a:spcPts val="4259"/>
              </a:lnSpc>
            </a:pPr>
            <a:r>
              <a:rPr lang="pt-BR" b="1">
                <a:solidFill>
                  <a:srgbClr val="053A7B"/>
                </a:solidFill>
                <a:latin typeface="Calibri"/>
              </a:rPr>
              <a:t>CRA 13 No. 77 17 PISO 2</a:t>
            </a:r>
          </a:p>
          <a:p>
            <a:pPr algn="ctr" defTabSz="914445">
              <a:lnSpc>
                <a:spcPts val="4259"/>
              </a:lnSpc>
            </a:pPr>
            <a:r>
              <a:rPr lang="pt-BR" b="1">
                <a:solidFill>
                  <a:srgbClr val="053A7B"/>
                </a:solidFill>
                <a:latin typeface="Calibri"/>
              </a:rPr>
              <a:t>Bogotá D.C ,</a:t>
            </a:r>
            <a:r>
              <a:rPr lang="pt-BR" b="1" err="1">
                <a:solidFill>
                  <a:srgbClr val="053A7B"/>
                </a:solidFill>
                <a:latin typeface="Calibri"/>
              </a:rPr>
              <a:t>Colombia</a:t>
            </a:r>
            <a:endParaRPr lang="pt-BR" b="1">
              <a:solidFill>
                <a:srgbClr val="053A7B"/>
              </a:solidFill>
              <a:latin typeface="Calibri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C99DE82-8B45-4066-B22D-A5EF744075DE}"/>
              </a:ext>
            </a:extLst>
          </p:cNvPr>
          <p:cNvSpPr txBox="1"/>
          <p:nvPr/>
        </p:nvSpPr>
        <p:spPr>
          <a:xfrm>
            <a:off x="6271087" y="6200891"/>
            <a:ext cx="5745830" cy="895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7881"/>
              </a:lnSpc>
            </a:pPr>
            <a:r>
              <a:rPr lang="en-US" sz="4001" b="1">
                <a:solidFill>
                  <a:srgbClr val="053A7B"/>
                </a:solidFill>
                <a:latin typeface="Calibri"/>
              </a:rPr>
              <a:t>www.gad3.com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1148BC-32A4-4757-9EDA-671E8FB83E0B}"/>
              </a:ext>
            </a:extLst>
          </p:cNvPr>
          <p:cNvSpPr txBox="1"/>
          <p:nvPr/>
        </p:nvSpPr>
        <p:spPr>
          <a:xfrm>
            <a:off x="7686742" y="7126446"/>
            <a:ext cx="2914516" cy="1518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45">
              <a:lnSpc>
                <a:spcPts val="4259"/>
              </a:lnSpc>
            </a:pPr>
            <a:r>
              <a:rPr lang="en-US" sz="2100" b="1">
                <a:solidFill>
                  <a:srgbClr val="053A7B"/>
                </a:solidFill>
              </a:rPr>
              <a:t>T.: +34 91 369 7994</a:t>
            </a:r>
          </a:p>
          <a:p>
            <a:pPr algn="ctr" defTabSz="914445">
              <a:lnSpc>
                <a:spcPts val="4259"/>
              </a:lnSpc>
            </a:pPr>
            <a:r>
              <a:rPr lang="en-US" sz="2100" b="1">
                <a:solidFill>
                  <a:srgbClr val="053A7B"/>
                </a:solidFill>
              </a:rPr>
              <a:t>info@gad3.com</a:t>
            </a:r>
          </a:p>
          <a:p>
            <a:endParaRPr lang="es-ES" sz="210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E596DF36-CACB-8B08-D53F-AE274AD67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9588466" y="5071866"/>
            <a:ext cx="727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Indicate your current employment situation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2245F6-225B-E06F-9A25-306C48ADF0D2}"/>
              </a:ext>
            </a:extLst>
          </p:cNvPr>
          <p:cNvSpPr txBox="1"/>
          <p:nvPr/>
        </p:nvSpPr>
        <p:spPr>
          <a:xfrm>
            <a:off x="1345723" y="5092952"/>
            <a:ext cx="727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Indicate your level of education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A2333A9-3EB3-685A-E759-5994D7F560E7}"/>
              </a:ext>
            </a:extLst>
          </p:cNvPr>
          <p:cNvGraphicFramePr/>
          <p:nvPr/>
        </p:nvGraphicFramePr>
        <p:xfrm>
          <a:off x="479835" y="1553137"/>
          <a:ext cx="8014446" cy="340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F6F3530-2918-5AAB-6FBC-6F294326B90E}"/>
              </a:ext>
            </a:extLst>
          </p:cNvPr>
          <p:cNvCxnSpPr>
            <a:cxnSpLocks/>
          </p:cNvCxnSpPr>
          <p:nvPr/>
        </p:nvCxnSpPr>
        <p:spPr>
          <a:xfrm>
            <a:off x="8865889" y="1778225"/>
            <a:ext cx="0" cy="775240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áfico 9" descr="Usuarios contorno">
            <a:extLst>
              <a:ext uri="{FF2B5EF4-FFF2-40B4-BE49-F238E27FC236}">
                <a16:creationId xmlns:a16="http://schemas.microsoft.com/office/drawing/2014/main" id="{75A2BA8B-BBAD-3B07-2D9A-3C9FE581E836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9BB6148B-E93F-1C43-1D35-FD26558725B5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AAF1CB9-A290-C3F7-85D0-EC7C97AAD87C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09120806-28B9-23EB-081E-48642A667DB2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F94EA92B-FCF4-EAB3-52DE-BCC7BDE9CC79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CD91820-913A-0782-F9D0-6080B7C4F0FD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4A07E921-C550-9EB8-9C0D-2B024AD22E76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BC0B66BF-43FC-53E5-2871-C74C9A1D86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 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6F9A5B47-C9F7-8250-9687-9C39ACAD3C2E}"/>
              </a:ext>
            </a:extLst>
          </p:cNvPr>
          <p:cNvSpPr txBox="1">
            <a:spLocks/>
          </p:cNvSpPr>
          <p:nvPr/>
        </p:nvSpPr>
        <p:spPr>
          <a:xfrm>
            <a:off x="618565" y="290176"/>
            <a:ext cx="13095087" cy="616041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>
                <a:solidFill>
                  <a:srgbClr val="077C9C"/>
                </a:solidFill>
                <a:ea typeface="+mj-ea"/>
                <a:cs typeface="+mj-cs"/>
              </a:rPr>
              <a:t>Interviewee profile (II)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6D8490FF-BCFF-3337-D5C0-14E3AFE81F64}"/>
              </a:ext>
            </a:extLst>
          </p:cNvPr>
          <p:cNvGraphicFramePr/>
          <p:nvPr/>
        </p:nvGraphicFramePr>
        <p:xfrm>
          <a:off x="9042485" y="1540069"/>
          <a:ext cx="8765679" cy="339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737A092-42F9-7BD5-70D8-19E8A445A2D8}"/>
              </a:ext>
            </a:extLst>
          </p:cNvPr>
          <p:cNvGraphicFramePr/>
          <p:nvPr/>
        </p:nvGraphicFramePr>
        <p:xfrm>
          <a:off x="618565" y="5687128"/>
          <a:ext cx="8373625" cy="379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552BCD2-FADF-8CCE-5F7B-FB0454DB19D9}"/>
              </a:ext>
            </a:extLst>
          </p:cNvPr>
          <p:cNvSpPr txBox="1"/>
          <p:nvPr/>
        </p:nvSpPr>
        <p:spPr>
          <a:xfrm>
            <a:off x="1629057" y="9541056"/>
            <a:ext cx="727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Indicate who do you currently live with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5E8B120-41DE-E566-03B2-A1F9644D928A}"/>
              </a:ext>
            </a:extLst>
          </p:cNvPr>
          <p:cNvGraphicFramePr/>
          <p:nvPr/>
        </p:nvGraphicFramePr>
        <p:xfrm>
          <a:off x="8929090" y="5737477"/>
          <a:ext cx="8995837" cy="358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1FA2EF8-C378-A9F1-C73A-49D8AB12A74F}"/>
              </a:ext>
            </a:extLst>
          </p:cNvPr>
          <p:cNvSpPr txBox="1"/>
          <p:nvPr/>
        </p:nvSpPr>
        <p:spPr>
          <a:xfrm>
            <a:off x="9314703" y="9481641"/>
            <a:ext cx="727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Indicate your current marital status</a:t>
            </a:r>
            <a:endParaRPr lang="es-ES" sz="2000" i="1" u="none" strike="noStrike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D07811F-AF8A-E4CC-6475-3EACDED2439F}"/>
              </a:ext>
            </a:extLst>
          </p:cNvPr>
          <p:cNvCxnSpPr>
            <a:cxnSpLocks/>
          </p:cNvCxnSpPr>
          <p:nvPr/>
        </p:nvCxnSpPr>
        <p:spPr>
          <a:xfrm>
            <a:off x="685800" y="5625489"/>
            <a:ext cx="793478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6719424-F248-91CA-A2F2-F96B8C99CEBF}"/>
              </a:ext>
            </a:extLst>
          </p:cNvPr>
          <p:cNvCxnSpPr>
            <a:cxnSpLocks/>
          </p:cNvCxnSpPr>
          <p:nvPr/>
        </p:nvCxnSpPr>
        <p:spPr>
          <a:xfrm>
            <a:off x="8992190" y="5625489"/>
            <a:ext cx="854655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ítulos variados de libros apilados en los estantes">
            <a:extLst>
              <a:ext uri="{FF2B5EF4-FFF2-40B4-BE49-F238E27FC236}">
                <a16:creationId xmlns:a16="http://schemas.microsoft.com/office/drawing/2014/main" id="{4B30AA5A-B3AA-DEE1-125B-1D17C1CD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8288000" cy="82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E85D53F-7F9E-9CC3-1FC4-28B336A6C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52700"/>
            <a:ext cx="18288000" cy="5181600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 de texto 7">
            <a:extLst>
              <a:ext uri="{FF2B5EF4-FFF2-40B4-BE49-F238E27FC236}">
                <a16:creationId xmlns:a16="http://schemas.microsoft.com/office/drawing/2014/main" id="{BD7C4EDE-7CF8-4BD8-FC8B-6FE987075F45}"/>
              </a:ext>
            </a:extLst>
          </p:cNvPr>
          <p:cNvSpPr txBox="1"/>
          <p:nvPr/>
        </p:nvSpPr>
        <p:spPr>
          <a:xfrm>
            <a:off x="4804004" y="4527949"/>
            <a:ext cx="867999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s-ES" sz="8000" b="1">
                <a:solidFill>
                  <a:schemeClr val="bg1"/>
                </a:solidFill>
                <a:latin typeface="+mj-lt"/>
              </a:rPr>
              <a:t>Values Perception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47E037-A517-FF1D-D9E0-CFEF7F6CF3DC}"/>
              </a:ext>
            </a:extLst>
          </p:cNvPr>
          <p:cNvSpPr/>
          <p:nvPr/>
        </p:nvSpPr>
        <p:spPr>
          <a:xfrm>
            <a:off x="-1" y="2552699"/>
            <a:ext cx="3590365" cy="5181599"/>
          </a:xfrm>
          <a:prstGeom prst="rect">
            <a:avLst/>
          </a:prstGeom>
          <a:solidFill>
            <a:srgbClr val="D5A4C1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800" b="1">
                <a:latin typeface="+mj-lt"/>
              </a:rPr>
              <a:t>2</a:t>
            </a:r>
          </a:p>
        </p:txBody>
      </p:sp>
      <p:sp>
        <p:nvSpPr>
          <p:cNvPr id="9" name="Rectángulo 8">
            <a:hlinkClick r:id="rId3"/>
            <a:extLst>
              <a:ext uri="{FF2B5EF4-FFF2-40B4-BE49-F238E27FC236}">
                <a16:creationId xmlns:a16="http://schemas.microsoft.com/office/drawing/2014/main" id="{A4CF4103-831B-E178-004F-39783CF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1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5C2E31C-3F0E-9D08-B1DC-AEB92153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7150" y="8795393"/>
            <a:ext cx="2933700" cy="1491608"/>
          </a:xfrm>
          <a:prstGeom prst="rect">
            <a:avLst/>
          </a:prstGeom>
          <a:solidFill>
            <a:srgbClr val="077C9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70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298478"/>
            <a:ext cx="13175769" cy="6426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Spirituality presence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438234" y="1280640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 what extent do you consider that spirituality has been present in your life?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48F446-9EB5-1571-247E-0D0BF01BF77E}"/>
              </a:ext>
            </a:extLst>
          </p:cNvPr>
          <p:cNvSpPr txBox="1"/>
          <p:nvPr/>
        </p:nvSpPr>
        <p:spPr>
          <a:xfrm>
            <a:off x="11018707" y="2127569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es-E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belief</a:t>
            </a:r>
            <a:r>
              <a:rPr lang="es-E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269CA8-A7B7-76A0-CE30-B94ADACF4444}"/>
              </a:ext>
            </a:extLst>
          </p:cNvPr>
          <p:cNvSpPr txBox="1"/>
          <p:nvPr/>
        </p:nvSpPr>
        <p:spPr>
          <a:xfrm>
            <a:off x="10607133" y="1779899"/>
            <a:ext cx="51217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rgbClr val="069E8C"/>
                </a:solidFill>
              </a:rPr>
              <a:t>Very </a:t>
            </a:r>
            <a:r>
              <a:rPr lang="en-US" sz="2000" b="1" u="sng">
                <a:solidFill>
                  <a:srgbClr val="069E8C"/>
                </a:solidFill>
              </a:rPr>
              <a:t>present</a:t>
            </a:r>
            <a:r>
              <a:rPr lang="es-ES" sz="2000" b="1" u="sng">
                <a:solidFill>
                  <a:srgbClr val="069E8C"/>
                </a:solidFill>
              </a:rPr>
              <a:t> + Fairly </a:t>
            </a:r>
            <a:r>
              <a:rPr lang="en-US" sz="2000" b="1" u="sng">
                <a:solidFill>
                  <a:srgbClr val="069E8C"/>
                </a:solidFill>
              </a:rPr>
              <a:t>present</a:t>
            </a:r>
          </a:p>
        </p:txBody>
      </p:sp>
      <p:grpSp>
        <p:nvGrpSpPr>
          <p:cNvPr id="8" name="Gráfico 9" descr="Usuarios contorno">
            <a:extLst>
              <a:ext uri="{FF2B5EF4-FFF2-40B4-BE49-F238E27FC236}">
                <a16:creationId xmlns:a16="http://schemas.microsoft.com/office/drawing/2014/main" id="{98BBF7E3-D1BA-D85B-8633-97656494D310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D7081239-6898-8024-D86D-3DE09A0C99DB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D8E916E-BF45-8963-83D0-EFC76F45086E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86D3FA8C-83D2-4F45-123B-A181807CD818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C8F29043-A3A6-0EDF-FC8A-AAF147DB5857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ADA1CB7-2614-611C-9416-6CB3CAF87882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1B31DF6C-6C0E-B357-E06D-BBC2B4A1F278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15" name="Rectangle 9">
            <a:extLst>
              <a:ext uri="{FF2B5EF4-FFF2-40B4-BE49-F238E27FC236}">
                <a16:creationId xmlns:a16="http://schemas.microsoft.com/office/drawing/2014/main" id="{2F72CB8F-3A04-E9A0-A409-82B6DFC89C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N:4.889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BC7C3C-A9C6-117F-7B69-2AE67D008060}"/>
              </a:ext>
            </a:extLst>
          </p:cNvPr>
          <p:cNvSpPr txBox="1"/>
          <p:nvPr/>
        </p:nvSpPr>
        <p:spPr>
          <a:xfrm>
            <a:off x="11184320" y="5706153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By country 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40C69D2-9173-5F31-98F0-9060C62F3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104971"/>
              </p:ext>
            </p:extLst>
          </p:nvPr>
        </p:nvGraphicFramePr>
        <p:xfrm>
          <a:off x="376625" y="3386814"/>
          <a:ext cx="7933338" cy="600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254656C-019F-B7E7-C73F-BB4BF9203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596874"/>
              </p:ext>
            </p:extLst>
          </p:nvPr>
        </p:nvGraphicFramePr>
        <p:xfrm>
          <a:off x="10607655" y="2761434"/>
          <a:ext cx="5121723" cy="249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98E1CA1-DCC5-0836-4539-D511EBE2A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09284"/>
              </p:ext>
            </p:extLst>
          </p:nvPr>
        </p:nvGraphicFramePr>
        <p:xfrm>
          <a:off x="8532820" y="6126863"/>
          <a:ext cx="9637116" cy="297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írculo parcial 16">
            <a:extLst>
              <a:ext uri="{FF2B5EF4-FFF2-40B4-BE49-F238E27FC236}">
                <a16:creationId xmlns:a16="http://schemas.microsoft.com/office/drawing/2014/main" id="{4FCF02CD-00E1-4E90-E6C2-A4871B9E393B}"/>
              </a:ext>
            </a:extLst>
          </p:cNvPr>
          <p:cNvSpPr/>
          <p:nvPr/>
        </p:nvSpPr>
        <p:spPr>
          <a:xfrm>
            <a:off x="3033028" y="3760031"/>
            <a:ext cx="5011283" cy="5096578"/>
          </a:xfrm>
          <a:prstGeom prst="pie">
            <a:avLst>
              <a:gd name="adj1" fmla="val 16301411"/>
              <a:gd name="adj2" fmla="val 10456892"/>
            </a:avLst>
          </a:prstGeom>
          <a:noFill/>
          <a:ln w="38100">
            <a:solidFill>
              <a:srgbClr val="069E8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A416064D-FC23-4FBE-09BE-2FD5B9D4E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64256"/>
              </p:ext>
            </p:extLst>
          </p:nvPr>
        </p:nvGraphicFramePr>
        <p:xfrm>
          <a:off x="2587969" y="2614436"/>
          <a:ext cx="2478741" cy="122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741">
                  <a:extLst>
                    <a:ext uri="{9D8B030D-6E8A-4147-A177-3AD203B41FA5}">
                      <a16:colId xmlns:a16="http://schemas.microsoft.com/office/drawing/2014/main" val="1258506514"/>
                    </a:ext>
                  </a:extLst>
                </a:gridCol>
              </a:tblGrid>
              <a:tr h="525512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>
                          <a:latin typeface="+mn-lt"/>
                        </a:rPr>
                        <a:t>Very present + Fairly present</a:t>
                      </a:r>
                    </a:p>
                  </a:txBody>
                  <a:tcPr>
                    <a:solidFill>
                      <a:srgbClr val="069E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94947"/>
                  </a:ext>
                </a:extLst>
              </a:tr>
              <a:tr h="525512">
                <a:tc>
                  <a:txBody>
                    <a:bodyPr/>
                    <a:lstStyle/>
                    <a:p>
                      <a:pPr algn="ctr"/>
                      <a:r>
                        <a:rPr lang="es-ES" sz="20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73%</a:t>
                      </a:r>
                    </a:p>
                  </a:txBody>
                  <a:tcPr anchor="ctr">
                    <a:solidFill>
                      <a:srgbClr val="069E8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66071"/>
                  </a:ext>
                </a:extLst>
              </a:tr>
            </a:tbl>
          </a:graphicData>
        </a:graphic>
      </p:graphicFrame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848208D2-88E6-6234-1243-C79943CFBF1C}"/>
              </a:ext>
            </a:extLst>
          </p:cNvPr>
          <p:cNvSpPr/>
          <p:nvPr/>
        </p:nvSpPr>
        <p:spPr>
          <a:xfrm>
            <a:off x="10943080" y="2760987"/>
            <a:ext cx="1885413" cy="2545510"/>
          </a:xfrm>
          <a:prstGeom prst="roundRect">
            <a:avLst/>
          </a:prstGeom>
          <a:noFill/>
          <a:ln w="28575">
            <a:solidFill>
              <a:srgbClr val="069E8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301267C-BC9D-ADC0-0568-A5FE47C2FC24}"/>
              </a:ext>
            </a:extLst>
          </p:cNvPr>
          <p:cNvSpPr/>
          <p:nvPr/>
        </p:nvSpPr>
        <p:spPr>
          <a:xfrm>
            <a:off x="9789459" y="6130018"/>
            <a:ext cx="1153621" cy="3230599"/>
          </a:xfrm>
          <a:prstGeom prst="roundRect">
            <a:avLst/>
          </a:prstGeom>
          <a:noFill/>
          <a:ln w="28575">
            <a:solidFill>
              <a:srgbClr val="069E8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959BB0F-7F21-C842-E21C-E0C78883DC36}"/>
              </a:ext>
            </a:extLst>
          </p:cNvPr>
          <p:cNvSpPr/>
          <p:nvPr/>
        </p:nvSpPr>
        <p:spPr>
          <a:xfrm>
            <a:off x="12171116" y="6106711"/>
            <a:ext cx="1153621" cy="3273265"/>
          </a:xfrm>
          <a:prstGeom prst="roundRect">
            <a:avLst/>
          </a:prstGeom>
          <a:noFill/>
          <a:ln w="28575">
            <a:solidFill>
              <a:srgbClr val="069E8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7013DCF-2C4C-A982-0BAD-58EFE11E59BF}"/>
              </a:ext>
            </a:extLst>
          </p:cNvPr>
          <p:cNvSpPr/>
          <p:nvPr/>
        </p:nvSpPr>
        <p:spPr>
          <a:xfrm>
            <a:off x="14525879" y="6124514"/>
            <a:ext cx="1355093" cy="3255462"/>
          </a:xfrm>
          <a:prstGeom prst="roundRect">
            <a:avLst/>
          </a:prstGeom>
          <a:noFill/>
          <a:ln w="28575">
            <a:solidFill>
              <a:srgbClr val="069E8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78FA1085-33EB-A68D-877C-820E7AE554D0}"/>
              </a:ext>
            </a:extLst>
          </p:cNvPr>
          <p:cNvGrpSpPr/>
          <p:nvPr/>
        </p:nvGrpSpPr>
        <p:grpSpPr>
          <a:xfrm>
            <a:off x="8871459" y="8615848"/>
            <a:ext cx="9009937" cy="650229"/>
            <a:chOff x="8871459" y="8615848"/>
            <a:chExt cx="9009937" cy="650229"/>
          </a:xfrm>
        </p:grpSpPr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4043A1C3-CF7C-8BBC-8BC9-71DC0AAAE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1459" y="8625516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D5382853-DF3D-9F96-EAD7-77F7272A3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9475" y="8645810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9EBCF1EB-1F57-9256-83A2-C19C7ECEF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3755" y="8660971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B351A3FA-0FF0-E9C9-AB11-36D78B019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8708" y="8673049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77AF6CE8-08EE-6123-54FB-6574E3913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2280" y="8670885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434336ED-A2D7-FA02-7992-2624FE831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0585" y="8685602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0E11266F-8CD4-3326-4C41-60BAF8F23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7195" y="8615848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FD855DB2-B792-8EBB-296C-A2CC71CED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0980" y="8660971"/>
              <a:ext cx="640416" cy="582467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484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B40C69D2-9173-5F31-98F0-9060C62F3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671885"/>
              </p:ext>
            </p:extLst>
          </p:nvPr>
        </p:nvGraphicFramePr>
        <p:xfrm>
          <a:off x="333830" y="2047351"/>
          <a:ext cx="17264521" cy="691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290176"/>
            <a:ext cx="13095087" cy="616041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Spirituality evolution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452203" y="1348352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Compared to 5 years ago, now you believe that spirituality is...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48F446-9EB5-1571-247E-0D0BF01BF77E}"/>
              </a:ext>
            </a:extLst>
          </p:cNvPr>
          <p:cNvSpPr txBox="1"/>
          <p:nvPr/>
        </p:nvSpPr>
        <p:spPr>
          <a:xfrm>
            <a:off x="11032676" y="2800146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belief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BC7C3C-A9C6-117F-7B69-2AE67D008060}"/>
              </a:ext>
            </a:extLst>
          </p:cNvPr>
          <p:cNvSpPr txBox="1"/>
          <p:nvPr/>
        </p:nvSpPr>
        <p:spPr>
          <a:xfrm>
            <a:off x="11223025" y="5561560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chemeClr val="tx1">
                    <a:lumMod val="65000"/>
                    <a:lumOff val="35000"/>
                  </a:schemeClr>
                </a:solidFill>
              </a:rPr>
              <a:t>By country 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254656C-019F-B7E7-C73F-BB4BF9203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623714"/>
              </p:ext>
            </p:extLst>
          </p:nvPr>
        </p:nvGraphicFramePr>
        <p:xfrm>
          <a:off x="10501098" y="3166791"/>
          <a:ext cx="5121723" cy="274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98E1CA1-DCC5-0836-4539-D511EBE2A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746697"/>
              </p:ext>
            </p:extLst>
          </p:nvPr>
        </p:nvGraphicFramePr>
        <p:xfrm>
          <a:off x="7805298" y="5896315"/>
          <a:ext cx="10236168" cy="269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86FCBF2-C03E-5602-5C31-BD2A67FA5726}"/>
              </a:ext>
            </a:extLst>
          </p:cNvPr>
          <p:cNvCxnSpPr>
            <a:cxnSpLocks/>
          </p:cNvCxnSpPr>
          <p:nvPr/>
        </p:nvCxnSpPr>
        <p:spPr>
          <a:xfrm>
            <a:off x="7594816" y="2968211"/>
            <a:ext cx="0" cy="665514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áfico 9" descr="Usuarios contorno">
            <a:extLst>
              <a:ext uri="{FF2B5EF4-FFF2-40B4-BE49-F238E27FC236}">
                <a16:creationId xmlns:a16="http://schemas.microsoft.com/office/drawing/2014/main" id="{B1125108-F060-711A-78CB-AC8F5893064A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F64463F-3215-8046-CC2E-1AAE13F69BC6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CF94FFE-DFCE-63DF-FC44-1869B20EDF6A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9264710-7B6D-2F56-755E-C6B25915FFC7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5ACA13B3-8761-4CDF-3E4F-FC2A69AA9BF9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6F92DF5F-B212-5FD1-B2B9-F32EB11CB31F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29E4681-DBDB-486B-B27A-9D4624E9E8F2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80937468-AA0F-4537-18B5-F10CFB5892B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 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6BE678B-3064-E28F-B70D-89CCD6B29C56}"/>
              </a:ext>
            </a:extLst>
          </p:cNvPr>
          <p:cNvSpPr/>
          <p:nvPr/>
        </p:nvSpPr>
        <p:spPr>
          <a:xfrm>
            <a:off x="5647765" y="5674659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3B29670-DD04-0EB0-14A3-1786406FA021}"/>
              </a:ext>
            </a:extLst>
          </p:cNvPr>
          <p:cNvSpPr/>
          <p:nvPr/>
        </p:nvSpPr>
        <p:spPr>
          <a:xfrm>
            <a:off x="11414778" y="4306524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55EC23-647B-A139-53C1-91B7BF1B147D}"/>
              </a:ext>
            </a:extLst>
          </p:cNvPr>
          <p:cNvSpPr/>
          <p:nvPr/>
        </p:nvSpPr>
        <p:spPr>
          <a:xfrm>
            <a:off x="9338136" y="7246051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DD4ABAA-9A02-D24B-C0A2-8D5432D23F14}"/>
              </a:ext>
            </a:extLst>
          </p:cNvPr>
          <p:cNvSpPr/>
          <p:nvPr/>
        </p:nvSpPr>
        <p:spPr>
          <a:xfrm>
            <a:off x="11880962" y="7246051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B22431B-7D4F-F766-1161-179C8E44C48F}"/>
              </a:ext>
            </a:extLst>
          </p:cNvPr>
          <p:cNvSpPr/>
          <p:nvPr/>
        </p:nvSpPr>
        <p:spPr>
          <a:xfrm>
            <a:off x="14423788" y="7246051"/>
            <a:ext cx="766480" cy="578223"/>
          </a:xfrm>
          <a:prstGeom prst="ellipse">
            <a:avLst/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3D8D9EA-A5DD-400A-BC2B-47E6F1820E48}"/>
              </a:ext>
            </a:extLst>
          </p:cNvPr>
          <p:cNvGrpSpPr/>
          <p:nvPr/>
        </p:nvGrpSpPr>
        <p:grpSpPr>
          <a:xfrm>
            <a:off x="8205028" y="8575358"/>
            <a:ext cx="9393309" cy="640561"/>
            <a:chOff x="8871459" y="8625516"/>
            <a:chExt cx="9009938" cy="640561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490D963-8B86-FC13-E201-D2F01D9E2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1459" y="8625516"/>
              <a:ext cx="584986" cy="55580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andera de Brasil - Wikipedia, la enciclopedia libre">
              <a:extLst>
                <a:ext uri="{FF2B5EF4-FFF2-40B4-BE49-F238E27FC236}">
                  <a16:creationId xmlns:a16="http://schemas.microsoft.com/office/drawing/2014/main" id="{C3966FD0-0CDE-E745-914A-C5FFC2AE6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9475" y="8645810"/>
              <a:ext cx="584986" cy="55393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Bandera de Italia - Wikipedia, la enciclopedia libre">
              <a:extLst>
                <a:ext uri="{FF2B5EF4-FFF2-40B4-BE49-F238E27FC236}">
                  <a16:creationId xmlns:a16="http://schemas.microsoft.com/office/drawing/2014/main" id="{C6D7998C-627F-A0E8-A74A-97E789E66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3755" y="8660971"/>
              <a:ext cx="584986" cy="549418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0F193192-BF76-80FF-C67A-84635800C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8708" y="8673049"/>
              <a:ext cx="584988" cy="559549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2" descr="Q&amp;J Bandera Oficial de Mexico - Medidas 150 x 90 cm. - Polyester 100% -  para Exterior e Interior: Amazon.es: Jardín">
              <a:extLst>
                <a:ext uri="{FF2B5EF4-FFF2-40B4-BE49-F238E27FC236}">
                  <a16:creationId xmlns:a16="http://schemas.microsoft.com/office/drawing/2014/main" id="{107CA620-F0FD-71EB-C092-BBCA30D51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2280" y="8670885"/>
              <a:ext cx="584987" cy="54822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>
              <a:extLst>
                <a:ext uri="{FF2B5EF4-FFF2-40B4-BE49-F238E27FC236}">
                  <a16:creationId xmlns:a16="http://schemas.microsoft.com/office/drawing/2014/main" id="{65EE8E9B-A061-A567-FC15-6EBDEA754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0585" y="8685602"/>
              <a:ext cx="573181" cy="580475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Bandera de España - Wikipedia, la enciclopedia libre">
              <a:extLst>
                <a:ext uri="{FF2B5EF4-FFF2-40B4-BE49-F238E27FC236}">
                  <a16:creationId xmlns:a16="http://schemas.microsoft.com/office/drawing/2014/main" id="{7A32D861-05B9-733C-FEBF-287488B25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005" y="8628375"/>
              <a:ext cx="637500" cy="590733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Bandera del Reino Unido - Wikipedia, la enciclopedia libre">
              <a:extLst>
                <a:ext uri="{FF2B5EF4-FFF2-40B4-BE49-F238E27FC236}">
                  <a16:creationId xmlns:a16="http://schemas.microsoft.com/office/drawing/2014/main" id="{DBDCF421-9ECC-FAA4-9756-FBF88EAAE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9618" y="8648791"/>
              <a:ext cx="571779" cy="520041"/>
            </a:xfrm>
            <a:prstGeom prst="ellipse">
              <a:avLst/>
            </a:prstGeom>
            <a:ln w="63500" cap="rnd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15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4304AA1-5B2C-B7F3-D44F-C88F16049A76}"/>
              </a:ext>
            </a:extLst>
          </p:cNvPr>
          <p:cNvSpPr txBox="1">
            <a:spLocks/>
          </p:cNvSpPr>
          <p:nvPr/>
        </p:nvSpPr>
        <p:spPr>
          <a:xfrm>
            <a:off x="618565" y="355659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Religious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statements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E5B043D-47F0-0FE0-D9B7-9371D5303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011417"/>
              </p:ext>
            </p:extLst>
          </p:nvPr>
        </p:nvGraphicFramePr>
        <p:xfrm>
          <a:off x="155456" y="1697006"/>
          <a:ext cx="16795376" cy="745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133A81D-3895-C1C6-662A-5BF7DD8240DB}"/>
              </a:ext>
            </a:extLst>
          </p:cNvPr>
          <p:cNvSpPr txBox="1"/>
          <p:nvPr/>
        </p:nvSpPr>
        <p:spPr>
          <a:xfrm>
            <a:off x="2496457" y="1296896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 what extent do you agree with the following religious statements?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55879779-776D-2CBE-0C71-C6E06EC4B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90646"/>
              </p:ext>
            </p:extLst>
          </p:nvPr>
        </p:nvGraphicFramePr>
        <p:xfrm>
          <a:off x="16070633" y="2092898"/>
          <a:ext cx="1747192" cy="706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192">
                  <a:extLst>
                    <a:ext uri="{9D8B030D-6E8A-4147-A177-3AD203B41FA5}">
                      <a16:colId xmlns:a16="http://schemas.microsoft.com/office/drawing/2014/main" val="3065780256"/>
                    </a:ext>
                  </a:extLst>
                </a:gridCol>
              </a:tblGrid>
              <a:tr h="597029">
                <a:tc>
                  <a:txBody>
                    <a:bodyPr/>
                    <a:lstStyle/>
                    <a:p>
                      <a:pPr algn="ctr"/>
                      <a:r>
                        <a:rPr lang="en-GB" sz="1800" i="0" noProof="0" dirty="0">
                          <a:solidFill>
                            <a:srgbClr val="069E8C"/>
                          </a:solidFill>
                          <a:latin typeface="+mn-lt"/>
                        </a:rPr>
                        <a:t>Strongly agree + Fairly agree</a:t>
                      </a:r>
                    </a:p>
                  </a:txBody>
                  <a:tcPr marL="45720" marR="457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104089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54461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71499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3457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28884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09480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17475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479508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86462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73468"/>
                  </a:ext>
                </a:extLst>
              </a:tr>
              <a:tr h="642091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85004"/>
                  </a:ext>
                </a:extLst>
              </a:tr>
            </a:tbl>
          </a:graphicData>
        </a:graphic>
      </p:graphicFrame>
      <p:grpSp>
        <p:nvGrpSpPr>
          <p:cNvPr id="2" name="Gráfico 9" descr="Usuarios contorno">
            <a:extLst>
              <a:ext uri="{FF2B5EF4-FFF2-40B4-BE49-F238E27FC236}">
                <a16:creationId xmlns:a16="http://schemas.microsoft.com/office/drawing/2014/main" id="{287A7969-5221-2410-B908-D81CD958608D}"/>
              </a:ext>
            </a:extLst>
          </p:cNvPr>
          <p:cNvGrpSpPr/>
          <p:nvPr/>
        </p:nvGrpSpPr>
        <p:grpSpPr>
          <a:xfrm>
            <a:off x="16714695" y="9201140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67051C1-0F5C-F916-1521-124711D445DB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872CB011-88AF-0B90-D99E-BC18842CDF1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26036A7-99DE-EBFB-E5CA-76C0B90E53C9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55329DD-E9E1-6DEF-2EB3-1FC2657CEE1D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83C1D15-4FBC-31C7-D0E7-7A8F0E16876D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A336E602-8211-1E6E-7ADD-EB56C47E2207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3" name="Rectangle 9">
            <a:extLst>
              <a:ext uri="{FF2B5EF4-FFF2-40B4-BE49-F238E27FC236}">
                <a16:creationId xmlns:a16="http://schemas.microsoft.com/office/drawing/2014/main" id="{36F0CB5A-4F84-D38C-9235-291D0B8F06B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8757B81-DEEC-FF2F-3B90-83DB78068BCC}"/>
              </a:ext>
            </a:extLst>
          </p:cNvPr>
          <p:cNvSpPr/>
          <p:nvPr/>
        </p:nvSpPr>
        <p:spPr>
          <a:xfrm>
            <a:off x="155456" y="3420533"/>
            <a:ext cx="6346944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5BA45AB-A0D8-7B47-1B33-C6CA27FF05A3}"/>
              </a:ext>
            </a:extLst>
          </p:cNvPr>
          <p:cNvSpPr/>
          <p:nvPr/>
        </p:nvSpPr>
        <p:spPr>
          <a:xfrm>
            <a:off x="155456" y="4165598"/>
            <a:ext cx="634694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6A2DA49-58A1-4534-CDCE-B1C865AB8629}"/>
              </a:ext>
            </a:extLst>
          </p:cNvPr>
          <p:cNvSpPr/>
          <p:nvPr/>
        </p:nvSpPr>
        <p:spPr>
          <a:xfrm>
            <a:off x="155456" y="7349065"/>
            <a:ext cx="634694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11B567-009B-4917-9DC3-A81219ED18A5}"/>
              </a:ext>
            </a:extLst>
          </p:cNvPr>
          <p:cNvSpPr/>
          <p:nvPr/>
        </p:nvSpPr>
        <p:spPr>
          <a:xfrm>
            <a:off x="155456" y="8016962"/>
            <a:ext cx="634694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39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14E6530-4C50-4CDD-9E30-B9BE615E2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742038"/>
              </p:ext>
            </p:extLst>
          </p:nvPr>
        </p:nvGraphicFramePr>
        <p:xfrm>
          <a:off x="256995" y="3031973"/>
          <a:ext cx="17193438" cy="655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Marcador de número de diapositiva 5">
            <a:extLst>
              <a:ext uri="{FF2B5EF4-FFF2-40B4-BE49-F238E27FC236}">
                <a16:creationId xmlns:a16="http://schemas.microsoft.com/office/drawing/2014/main" id="{34CC34C8-9E99-4093-AAED-51716CFF0B20}"/>
              </a:ext>
            </a:extLst>
          </p:cNvPr>
          <p:cNvSpPr txBox="1">
            <a:spLocks/>
          </p:cNvSpPr>
          <p:nvPr/>
        </p:nvSpPr>
        <p:spPr>
          <a:xfrm>
            <a:off x="16154400" y="99145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9B6C5-8F52-55D5-3B3B-AE245CA94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276592-537E-DA97-E488-933594DCC86D}"/>
              </a:ext>
            </a:extLst>
          </p:cNvPr>
          <p:cNvSpPr txBox="1"/>
          <p:nvPr/>
        </p:nvSpPr>
        <p:spPr>
          <a:xfrm>
            <a:off x="7174006" y="2787617"/>
            <a:ext cx="39399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>
                <a:solidFill>
                  <a:srgbClr val="069E8C"/>
                </a:solidFill>
              </a:rPr>
              <a:t>Strongly agree + Fairly agree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B5B9CB9-7864-4C44-E59F-C195E2041FF3}"/>
              </a:ext>
            </a:extLst>
          </p:cNvPr>
          <p:cNvSpPr txBox="1"/>
          <p:nvPr/>
        </p:nvSpPr>
        <p:spPr>
          <a:xfrm>
            <a:off x="4572000" y="2377950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u="sng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GB">
                <a:latin typeface="+mn-lt"/>
              </a:rPr>
              <a:t>The five statements with the highest percentage of agreement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FF6C98-76AE-9018-4328-6044920E465B}"/>
              </a:ext>
            </a:extLst>
          </p:cNvPr>
          <p:cNvSpPr txBox="1"/>
          <p:nvPr/>
        </p:nvSpPr>
        <p:spPr>
          <a:xfrm>
            <a:off x="2883769" y="1542824"/>
            <a:ext cx="1252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7F7F7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To what extent do you agree with the following religious statements? </a:t>
            </a:r>
            <a:endParaRPr lang="es-ES" sz="2000" i="1" u="none" strike="noStrike" dirty="0">
              <a:solidFill>
                <a:srgbClr val="7F7F7F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áfico 9" descr="Usuarios contorno">
            <a:extLst>
              <a:ext uri="{FF2B5EF4-FFF2-40B4-BE49-F238E27FC236}">
                <a16:creationId xmlns:a16="http://schemas.microsoft.com/office/drawing/2014/main" id="{325D31C8-BC51-0D4A-8858-7116BACE1960}"/>
              </a:ext>
            </a:extLst>
          </p:cNvPr>
          <p:cNvGrpSpPr/>
          <p:nvPr/>
        </p:nvGrpSpPr>
        <p:grpSpPr>
          <a:xfrm>
            <a:off x="16714695" y="9241481"/>
            <a:ext cx="824048" cy="451809"/>
            <a:chOff x="277162" y="5951655"/>
            <a:chExt cx="630019" cy="382505"/>
          </a:xfrm>
          <a:solidFill>
            <a:srgbClr val="660039"/>
          </a:solidFill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0E60208E-A7E8-0526-C8CD-776DB6A22E3A}"/>
                </a:ext>
              </a:extLst>
            </p:cNvPr>
            <p:cNvSpPr/>
            <p:nvPr/>
          </p:nvSpPr>
          <p:spPr>
            <a:xfrm>
              <a:off x="34460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D13B0E8-5594-16E5-5381-62CB13BB1AB4}"/>
                </a:ext>
              </a:extLst>
            </p:cNvPr>
            <p:cNvSpPr/>
            <p:nvPr/>
          </p:nvSpPr>
          <p:spPr>
            <a:xfrm>
              <a:off x="704649" y="5951655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4964 h 135015"/>
                <a:gd name="connsiteX6" fmla="*/ 120013 w 135015"/>
                <a:gd name="connsiteY6" fmla="*/ 67470 h 135015"/>
                <a:gd name="connsiteX7" fmla="*/ 67508 w 135015"/>
                <a:gd name="connsiteY7" fmla="*/ 119976 h 135015"/>
                <a:gd name="connsiteX8" fmla="*/ 15002 w 135015"/>
                <a:gd name="connsiteY8" fmla="*/ 67470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4964"/>
                  </a:moveTo>
                  <a:cubicBezTo>
                    <a:pt x="96506" y="14964"/>
                    <a:pt x="120013" y="38472"/>
                    <a:pt x="120013" y="67470"/>
                  </a:cubicBezTo>
                  <a:cubicBezTo>
                    <a:pt x="120013" y="96468"/>
                    <a:pt x="96506" y="119976"/>
                    <a:pt x="67508" y="119976"/>
                  </a:cubicBezTo>
                  <a:cubicBezTo>
                    <a:pt x="38509" y="119976"/>
                    <a:pt x="15002" y="96468"/>
                    <a:pt x="15002" y="67470"/>
                  </a:cubicBezTo>
                  <a:cubicBezTo>
                    <a:pt x="15039" y="38488"/>
                    <a:pt x="38525" y="15002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9E66F5D1-B663-33D1-91BE-53FA8B18CFEC}"/>
                </a:ext>
              </a:extLst>
            </p:cNvPr>
            <p:cNvSpPr/>
            <p:nvPr/>
          </p:nvSpPr>
          <p:spPr>
            <a:xfrm>
              <a:off x="679529" y="6103060"/>
              <a:ext cx="227651" cy="127514"/>
            </a:xfrm>
            <a:custGeom>
              <a:avLst/>
              <a:gdLst>
                <a:gd name="connsiteX0" fmla="*/ 211891 w 227651"/>
                <a:gd name="connsiteY0" fmla="*/ 39747 h 127514"/>
                <a:gd name="connsiteX1" fmla="*/ 147031 w 227651"/>
                <a:gd name="connsiteY1" fmla="*/ 8761 h 127514"/>
                <a:gd name="connsiteX2" fmla="*/ 92628 w 227651"/>
                <a:gd name="connsiteY2" fmla="*/ 0 h 127514"/>
                <a:gd name="connsiteX3" fmla="*/ 38389 w 227651"/>
                <a:gd name="connsiteY3" fmla="*/ 8723 h 127514"/>
                <a:gd name="connsiteX4" fmla="*/ 2460 w 227651"/>
                <a:gd name="connsiteY4" fmla="*/ 22413 h 127514"/>
                <a:gd name="connsiteX5" fmla="*/ 0 w 227651"/>
                <a:gd name="connsiteY5" fmla="*/ 40715 h 127514"/>
                <a:gd name="connsiteX6" fmla="*/ 42590 w 227651"/>
                <a:gd name="connsiteY6" fmla="*/ 23118 h 127514"/>
                <a:gd name="connsiteX7" fmla="*/ 92628 w 227651"/>
                <a:gd name="connsiteY7" fmla="*/ 15002 h 127514"/>
                <a:gd name="connsiteX8" fmla="*/ 143213 w 227651"/>
                <a:gd name="connsiteY8" fmla="*/ 23253 h 127514"/>
                <a:gd name="connsiteX9" fmla="*/ 202560 w 227651"/>
                <a:gd name="connsiteY9" fmla="*/ 51493 h 127514"/>
                <a:gd name="connsiteX10" fmla="*/ 203205 w 227651"/>
                <a:gd name="connsiteY10" fmla="*/ 51973 h 127514"/>
                <a:gd name="connsiteX11" fmla="*/ 212641 w 227651"/>
                <a:gd name="connsiteY11" fmla="*/ 71258 h 127514"/>
                <a:gd name="connsiteX12" fmla="*/ 212641 w 227651"/>
                <a:gd name="connsiteY12" fmla="*/ 127514 h 127514"/>
                <a:gd name="connsiteX13" fmla="*/ 227643 w 227651"/>
                <a:gd name="connsiteY13" fmla="*/ 127514 h 127514"/>
                <a:gd name="connsiteX14" fmla="*/ 227643 w 227651"/>
                <a:gd name="connsiteY14" fmla="*/ 71258 h 127514"/>
                <a:gd name="connsiteX15" fmla="*/ 211891 w 227651"/>
                <a:gd name="connsiteY15" fmla="*/ 39747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7651" h="127514">
                  <a:moveTo>
                    <a:pt x="211891" y="39747"/>
                  </a:moveTo>
                  <a:cubicBezTo>
                    <a:pt x="192773" y="24838"/>
                    <a:pt x="170642" y="14265"/>
                    <a:pt x="147031" y="8761"/>
                  </a:cubicBezTo>
                  <a:cubicBezTo>
                    <a:pt x="129356" y="3483"/>
                    <a:pt x="111066" y="537"/>
                    <a:pt x="92628" y="0"/>
                  </a:cubicBezTo>
                  <a:cubicBezTo>
                    <a:pt x="74200" y="19"/>
                    <a:pt x="55893" y="2964"/>
                    <a:pt x="38389" y="8723"/>
                  </a:cubicBezTo>
                  <a:cubicBezTo>
                    <a:pt x="25944" y="11945"/>
                    <a:pt x="13895" y="16536"/>
                    <a:pt x="2460" y="22413"/>
                  </a:cubicBezTo>
                  <a:cubicBezTo>
                    <a:pt x="2276" y="28582"/>
                    <a:pt x="1452" y="34715"/>
                    <a:pt x="0" y="40715"/>
                  </a:cubicBezTo>
                  <a:cubicBezTo>
                    <a:pt x="13339" y="32957"/>
                    <a:pt x="27665" y="27038"/>
                    <a:pt x="42590" y="23118"/>
                  </a:cubicBezTo>
                  <a:cubicBezTo>
                    <a:pt x="58741" y="17811"/>
                    <a:pt x="75626" y="15072"/>
                    <a:pt x="92628" y="15002"/>
                  </a:cubicBezTo>
                  <a:cubicBezTo>
                    <a:pt x="109775" y="15554"/>
                    <a:pt x="126779" y="18328"/>
                    <a:pt x="143213" y="23253"/>
                  </a:cubicBezTo>
                  <a:cubicBezTo>
                    <a:pt x="164820" y="28220"/>
                    <a:pt x="185076" y="37860"/>
                    <a:pt x="202560" y="51493"/>
                  </a:cubicBezTo>
                  <a:lnTo>
                    <a:pt x="203205" y="51973"/>
                  </a:lnTo>
                  <a:cubicBezTo>
                    <a:pt x="209375" y="56421"/>
                    <a:pt x="212915" y="63657"/>
                    <a:pt x="212641" y="71258"/>
                  </a:cubicBezTo>
                  <a:lnTo>
                    <a:pt x="212641" y="127514"/>
                  </a:lnTo>
                  <a:lnTo>
                    <a:pt x="227643" y="127514"/>
                  </a:lnTo>
                  <a:lnTo>
                    <a:pt x="227643" y="71258"/>
                  </a:lnTo>
                  <a:cubicBezTo>
                    <a:pt x="227917" y="58798"/>
                    <a:pt x="222022" y="47005"/>
                    <a:pt x="211891" y="39747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B02184B-C2F3-2398-AFC2-A36F173515BA}"/>
                </a:ext>
              </a:extLst>
            </p:cNvPr>
            <p:cNvSpPr/>
            <p:nvPr/>
          </p:nvSpPr>
          <p:spPr>
            <a:xfrm>
              <a:off x="277162" y="6103060"/>
              <a:ext cx="227267" cy="127514"/>
            </a:xfrm>
            <a:custGeom>
              <a:avLst/>
              <a:gdLst>
                <a:gd name="connsiteX0" fmla="*/ 227268 w 227267"/>
                <a:gd name="connsiteY0" fmla="*/ 39552 h 127514"/>
                <a:gd name="connsiteX1" fmla="*/ 225018 w 227267"/>
                <a:gd name="connsiteY1" fmla="*/ 21490 h 127514"/>
                <a:gd name="connsiteX2" fmla="*/ 189344 w 227267"/>
                <a:gd name="connsiteY2" fmla="*/ 8738 h 127514"/>
                <a:gd name="connsiteX3" fmla="*/ 134955 w 227267"/>
                <a:gd name="connsiteY3" fmla="*/ 0 h 127514"/>
                <a:gd name="connsiteX4" fmla="*/ 80716 w 227267"/>
                <a:gd name="connsiteY4" fmla="*/ 8723 h 127514"/>
                <a:gd name="connsiteX5" fmla="*/ 15407 w 227267"/>
                <a:gd name="connsiteY5" fmla="*/ 39994 h 127514"/>
                <a:gd name="connsiteX6" fmla="*/ 0 w 227267"/>
                <a:gd name="connsiteY6" fmla="*/ 71258 h 127514"/>
                <a:gd name="connsiteX7" fmla="*/ 0 w 227267"/>
                <a:gd name="connsiteY7" fmla="*/ 127514 h 127514"/>
                <a:gd name="connsiteX8" fmla="*/ 15002 w 227267"/>
                <a:gd name="connsiteY8" fmla="*/ 127514 h 127514"/>
                <a:gd name="connsiteX9" fmla="*/ 15002 w 227267"/>
                <a:gd name="connsiteY9" fmla="*/ 71258 h 127514"/>
                <a:gd name="connsiteX10" fmla="*/ 24513 w 227267"/>
                <a:gd name="connsiteY10" fmla="*/ 51921 h 127514"/>
                <a:gd name="connsiteX11" fmla="*/ 84947 w 227267"/>
                <a:gd name="connsiteY11" fmla="*/ 23118 h 127514"/>
                <a:gd name="connsiteX12" fmla="*/ 134955 w 227267"/>
                <a:gd name="connsiteY12" fmla="*/ 15002 h 127514"/>
                <a:gd name="connsiteX13" fmla="*/ 185541 w 227267"/>
                <a:gd name="connsiteY13" fmla="*/ 23253 h 127514"/>
                <a:gd name="connsiteX14" fmla="*/ 227268 w 227267"/>
                <a:gd name="connsiteY14" fmla="*/ 39552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267" h="127514">
                  <a:moveTo>
                    <a:pt x="227268" y="39552"/>
                  </a:moveTo>
                  <a:cubicBezTo>
                    <a:pt x="225903" y="33624"/>
                    <a:pt x="225148" y="27572"/>
                    <a:pt x="225018" y="21490"/>
                  </a:cubicBezTo>
                  <a:cubicBezTo>
                    <a:pt x="213571" y="16086"/>
                    <a:pt x="201622" y="11815"/>
                    <a:pt x="189344" y="8738"/>
                  </a:cubicBezTo>
                  <a:cubicBezTo>
                    <a:pt x="171672" y="3469"/>
                    <a:pt x="153388" y="531"/>
                    <a:pt x="134955" y="0"/>
                  </a:cubicBezTo>
                  <a:cubicBezTo>
                    <a:pt x="116528" y="19"/>
                    <a:pt x="98220" y="2964"/>
                    <a:pt x="80716" y="8723"/>
                  </a:cubicBezTo>
                  <a:cubicBezTo>
                    <a:pt x="57240" y="15125"/>
                    <a:pt x="35113" y="25719"/>
                    <a:pt x="15407" y="39994"/>
                  </a:cubicBezTo>
                  <a:cubicBezTo>
                    <a:pt x="5703" y="47464"/>
                    <a:pt x="12" y="59012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6" y="63690"/>
                    <a:pt x="18526" y="56552"/>
                    <a:pt x="24513" y="51921"/>
                  </a:cubicBezTo>
                  <a:cubicBezTo>
                    <a:pt x="42765" y="38770"/>
                    <a:pt x="63237" y="29013"/>
                    <a:pt x="84947" y="23118"/>
                  </a:cubicBezTo>
                  <a:cubicBezTo>
                    <a:pt x="101089" y="17814"/>
                    <a:pt x="117964" y="15075"/>
                    <a:pt x="134955" y="15002"/>
                  </a:cubicBezTo>
                  <a:cubicBezTo>
                    <a:pt x="152103" y="15554"/>
                    <a:pt x="169106" y="18328"/>
                    <a:pt x="185541" y="23253"/>
                  </a:cubicBezTo>
                  <a:cubicBezTo>
                    <a:pt x="200107" y="26823"/>
                    <a:pt x="214138" y="32304"/>
                    <a:pt x="227268" y="39552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5814FF4-523C-AABA-5731-33C8AD681800}"/>
                </a:ext>
              </a:extLst>
            </p:cNvPr>
            <p:cNvSpPr/>
            <p:nvPr/>
          </p:nvSpPr>
          <p:spPr>
            <a:xfrm>
              <a:off x="457122" y="6206646"/>
              <a:ext cx="270038" cy="127514"/>
            </a:xfrm>
            <a:custGeom>
              <a:avLst/>
              <a:gdLst>
                <a:gd name="connsiteX0" fmla="*/ 254278 w 270038"/>
                <a:gd name="connsiteY0" fmla="*/ 39754 h 127514"/>
                <a:gd name="connsiteX1" fmla="*/ 189419 w 270038"/>
                <a:gd name="connsiteY1" fmla="*/ 8768 h 127514"/>
                <a:gd name="connsiteX2" fmla="*/ 135015 w 270038"/>
                <a:gd name="connsiteY2" fmla="*/ 0 h 127514"/>
                <a:gd name="connsiteX3" fmla="*/ 80791 w 270038"/>
                <a:gd name="connsiteY3" fmla="*/ 8723 h 127514"/>
                <a:gd name="connsiteX4" fmla="*/ 15482 w 270038"/>
                <a:gd name="connsiteY4" fmla="*/ 39994 h 127514"/>
                <a:gd name="connsiteX5" fmla="*/ 0 w 270038"/>
                <a:gd name="connsiteY5" fmla="*/ 71258 h 127514"/>
                <a:gd name="connsiteX6" fmla="*/ 0 w 270038"/>
                <a:gd name="connsiteY6" fmla="*/ 127514 h 127514"/>
                <a:gd name="connsiteX7" fmla="*/ 15002 w 270038"/>
                <a:gd name="connsiteY7" fmla="*/ 127514 h 127514"/>
                <a:gd name="connsiteX8" fmla="*/ 15002 w 270038"/>
                <a:gd name="connsiteY8" fmla="*/ 71258 h 127514"/>
                <a:gd name="connsiteX9" fmla="*/ 24520 w 270038"/>
                <a:gd name="connsiteY9" fmla="*/ 51921 h 127514"/>
                <a:gd name="connsiteX10" fmla="*/ 84947 w 270038"/>
                <a:gd name="connsiteY10" fmla="*/ 23118 h 127514"/>
                <a:gd name="connsiteX11" fmla="*/ 135015 w 270038"/>
                <a:gd name="connsiteY11" fmla="*/ 15002 h 127514"/>
                <a:gd name="connsiteX12" fmla="*/ 185608 w 270038"/>
                <a:gd name="connsiteY12" fmla="*/ 23253 h 127514"/>
                <a:gd name="connsiteX13" fmla="*/ 244947 w 270038"/>
                <a:gd name="connsiteY13" fmla="*/ 51486 h 127514"/>
                <a:gd name="connsiteX14" fmla="*/ 245592 w 270038"/>
                <a:gd name="connsiteY14" fmla="*/ 51966 h 127514"/>
                <a:gd name="connsiteX15" fmla="*/ 255028 w 270038"/>
                <a:gd name="connsiteY15" fmla="*/ 71258 h 127514"/>
                <a:gd name="connsiteX16" fmla="*/ 255028 w 270038"/>
                <a:gd name="connsiteY16" fmla="*/ 127514 h 127514"/>
                <a:gd name="connsiteX17" fmla="*/ 270030 w 270038"/>
                <a:gd name="connsiteY17" fmla="*/ 127514 h 127514"/>
                <a:gd name="connsiteX18" fmla="*/ 270030 w 270038"/>
                <a:gd name="connsiteY18" fmla="*/ 71258 h 127514"/>
                <a:gd name="connsiteX19" fmla="*/ 254278 w 270038"/>
                <a:gd name="connsiteY19" fmla="*/ 39754 h 1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0038" h="127514">
                  <a:moveTo>
                    <a:pt x="254278" y="39754"/>
                  </a:moveTo>
                  <a:cubicBezTo>
                    <a:pt x="235162" y="24844"/>
                    <a:pt x="213030" y="14270"/>
                    <a:pt x="189419" y="8768"/>
                  </a:cubicBezTo>
                  <a:cubicBezTo>
                    <a:pt x="171743" y="3491"/>
                    <a:pt x="153454" y="544"/>
                    <a:pt x="135015" y="0"/>
                  </a:cubicBezTo>
                  <a:cubicBezTo>
                    <a:pt x="116593" y="18"/>
                    <a:pt x="98290" y="2963"/>
                    <a:pt x="80791" y="8723"/>
                  </a:cubicBezTo>
                  <a:cubicBezTo>
                    <a:pt x="57312" y="15120"/>
                    <a:pt x="35186" y="25714"/>
                    <a:pt x="15482" y="39994"/>
                  </a:cubicBezTo>
                  <a:cubicBezTo>
                    <a:pt x="5746" y="47447"/>
                    <a:pt x="26" y="58998"/>
                    <a:pt x="0" y="71258"/>
                  </a:cubicBezTo>
                  <a:lnTo>
                    <a:pt x="0" y="127514"/>
                  </a:lnTo>
                  <a:lnTo>
                    <a:pt x="15002" y="127514"/>
                  </a:lnTo>
                  <a:lnTo>
                    <a:pt x="15002" y="71258"/>
                  </a:lnTo>
                  <a:cubicBezTo>
                    <a:pt x="15015" y="63687"/>
                    <a:pt x="18529" y="56549"/>
                    <a:pt x="24520" y="51921"/>
                  </a:cubicBezTo>
                  <a:cubicBezTo>
                    <a:pt x="42768" y="38767"/>
                    <a:pt x="63238" y="29010"/>
                    <a:pt x="84947" y="23118"/>
                  </a:cubicBezTo>
                  <a:cubicBezTo>
                    <a:pt x="101108" y="17808"/>
                    <a:pt x="118004" y="15069"/>
                    <a:pt x="135015" y="15002"/>
                  </a:cubicBezTo>
                  <a:cubicBezTo>
                    <a:pt x="152166" y="15551"/>
                    <a:pt x="169172" y="18325"/>
                    <a:pt x="185608" y="23253"/>
                  </a:cubicBezTo>
                  <a:cubicBezTo>
                    <a:pt x="207214" y="28214"/>
                    <a:pt x="227469" y="37851"/>
                    <a:pt x="244947" y="51486"/>
                  </a:cubicBezTo>
                  <a:lnTo>
                    <a:pt x="245592" y="51966"/>
                  </a:lnTo>
                  <a:cubicBezTo>
                    <a:pt x="251763" y="56417"/>
                    <a:pt x="255303" y="63655"/>
                    <a:pt x="255028" y="71258"/>
                  </a:cubicBezTo>
                  <a:lnTo>
                    <a:pt x="255028" y="127514"/>
                  </a:lnTo>
                  <a:lnTo>
                    <a:pt x="270030" y="127514"/>
                  </a:lnTo>
                  <a:lnTo>
                    <a:pt x="270030" y="71258"/>
                  </a:lnTo>
                  <a:cubicBezTo>
                    <a:pt x="270302" y="58801"/>
                    <a:pt x="264407" y="47011"/>
                    <a:pt x="254278" y="3975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DA101798-0FA4-3B4F-D7D9-F2F3C277C719}"/>
                </a:ext>
              </a:extLst>
            </p:cNvPr>
            <p:cNvSpPr/>
            <p:nvPr/>
          </p:nvSpPr>
          <p:spPr>
            <a:xfrm>
              <a:off x="524629" y="6055242"/>
              <a:ext cx="135015" cy="135015"/>
            </a:xfrm>
            <a:custGeom>
              <a:avLst/>
              <a:gdLst>
                <a:gd name="connsiteX0" fmla="*/ 67508 w 135015"/>
                <a:gd name="connsiteY0" fmla="*/ 135015 h 135015"/>
                <a:gd name="connsiteX1" fmla="*/ 135015 w 135015"/>
                <a:gd name="connsiteY1" fmla="*/ 67508 h 135015"/>
                <a:gd name="connsiteX2" fmla="*/ 67508 w 135015"/>
                <a:gd name="connsiteY2" fmla="*/ 0 h 135015"/>
                <a:gd name="connsiteX3" fmla="*/ 0 w 135015"/>
                <a:gd name="connsiteY3" fmla="*/ 67508 h 135015"/>
                <a:gd name="connsiteX4" fmla="*/ 67508 w 135015"/>
                <a:gd name="connsiteY4" fmla="*/ 135015 h 135015"/>
                <a:gd name="connsiteX5" fmla="*/ 67508 w 135015"/>
                <a:gd name="connsiteY5" fmla="*/ 15002 h 135015"/>
                <a:gd name="connsiteX6" fmla="*/ 120013 w 135015"/>
                <a:gd name="connsiteY6" fmla="*/ 67508 h 135015"/>
                <a:gd name="connsiteX7" fmla="*/ 67508 w 135015"/>
                <a:gd name="connsiteY7" fmla="*/ 120013 h 135015"/>
                <a:gd name="connsiteX8" fmla="*/ 15002 w 135015"/>
                <a:gd name="connsiteY8" fmla="*/ 67508 h 135015"/>
                <a:gd name="connsiteX9" fmla="*/ 67508 w 135015"/>
                <a:gd name="connsiteY9" fmla="*/ 14964 h 135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015" h="135015">
                  <a:moveTo>
                    <a:pt x="67508" y="135015"/>
                  </a:moveTo>
                  <a:cubicBezTo>
                    <a:pt x="104791" y="135015"/>
                    <a:pt x="135015" y="104791"/>
                    <a:pt x="135015" y="67508"/>
                  </a:cubicBezTo>
                  <a:cubicBezTo>
                    <a:pt x="135015" y="30224"/>
                    <a:pt x="104791" y="0"/>
                    <a:pt x="67508" y="0"/>
                  </a:cubicBezTo>
                  <a:cubicBezTo>
                    <a:pt x="30224" y="0"/>
                    <a:pt x="0" y="30224"/>
                    <a:pt x="0" y="67508"/>
                  </a:cubicBezTo>
                  <a:cubicBezTo>
                    <a:pt x="0" y="104791"/>
                    <a:pt x="30224" y="135015"/>
                    <a:pt x="67508" y="135015"/>
                  </a:cubicBezTo>
                  <a:close/>
                  <a:moveTo>
                    <a:pt x="67508" y="15002"/>
                  </a:moveTo>
                  <a:cubicBezTo>
                    <a:pt x="96506" y="15002"/>
                    <a:pt x="120013" y="38509"/>
                    <a:pt x="120013" y="67508"/>
                  </a:cubicBezTo>
                  <a:cubicBezTo>
                    <a:pt x="120013" y="96506"/>
                    <a:pt x="96506" y="120013"/>
                    <a:pt x="67508" y="120013"/>
                  </a:cubicBezTo>
                  <a:cubicBezTo>
                    <a:pt x="38509" y="120013"/>
                    <a:pt x="15002" y="96506"/>
                    <a:pt x="15002" y="67508"/>
                  </a:cubicBezTo>
                  <a:cubicBezTo>
                    <a:pt x="15023" y="38512"/>
                    <a:pt x="38512" y="15005"/>
                    <a:pt x="67508" y="14964"/>
                  </a:cubicBezTo>
                  <a:close/>
                </a:path>
              </a:pathLst>
            </a:custGeom>
            <a:grpFill/>
            <a:ln w="7441" cap="flat">
              <a:solidFill>
                <a:srgbClr val="077C9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30" name="Rectangle 9">
            <a:extLst>
              <a:ext uri="{FF2B5EF4-FFF2-40B4-BE49-F238E27FC236}">
                <a16:creationId xmlns:a16="http://schemas.microsoft.com/office/drawing/2014/main" id="{CDB1380A-7F47-F71F-7EF3-C316934057D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6583438" y="9764638"/>
            <a:ext cx="1086470" cy="365125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N: 4.889  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966E5FBE-1FA6-DCE9-C4AB-50C004972D30}"/>
              </a:ext>
            </a:extLst>
          </p:cNvPr>
          <p:cNvSpPr txBox="1">
            <a:spLocks/>
          </p:cNvSpPr>
          <p:nvPr/>
        </p:nvSpPr>
        <p:spPr>
          <a:xfrm>
            <a:off x="618565" y="396000"/>
            <a:ext cx="13850470" cy="631578"/>
          </a:xfrm>
          <a:custGeom>
            <a:avLst/>
            <a:gdLst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8244408 w 8244408"/>
              <a:gd name="connsiteY2" fmla="*/ 562074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749108 w 8244408"/>
              <a:gd name="connsiteY2" fmla="*/ 552549 h 562074"/>
              <a:gd name="connsiteX3" fmla="*/ 0 w 8244408"/>
              <a:gd name="connsiteY3" fmla="*/ 562074 h 562074"/>
              <a:gd name="connsiteX4" fmla="*/ 0 w 8244408"/>
              <a:gd name="connsiteY4" fmla="*/ 0 h 562074"/>
              <a:gd name="connsiteX0" fmla="*/ 0 w 8244408"/>
              <a:gd name="connsiteY0" fmla="*/ 0 h 562074"/>
              <a:gd name="connsiteX1" fmla="*/ 8244408 w 8244408"/>
              <a:gd name="connsiteY1" fmla="*/ 0 h 562074"/>
              <a:gd name="connsiteX2" fmla="*/ 7917615 w 8244408"/>
              <a:gd name="connsiteY2" fmla="*/ 543024 h 562074"/>
              <a:gd name="connsiteX3" fmla="*/ 0 w 8244408"/>
              <a:gd name="connsiteY3" fmla="*/ 562074 h 562074"/>
              <a:gd name="connsiteX4" fmla="*/ 0 w 8244408"/>
              <a:gd name="connsiteY4" fmla="*/ 0 h 56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4408" h="562074">
                <a:moveTo>
                  <a:pt x="0" y="0"/>
                </a:moveTo>
                <a:lnTo>
                  <a:pt x="8244408" y="0"/>
                </a:lnTo>
                <a:lnTo>
                  <a:pt x="7917615" y="543024"/>
                </a:lnTo>
                <a:lnTo>
                  <a:pt x="0" y="5620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s-E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4400" b="1" i="0" u="none" strike="noStrike" kern="1200" cap="none" spc="0" normalizeH="0" baseline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Religious</a:t>
            </a:r>
            <a:r>
              <a:rPr kumimoji="0" lang="es-ES" sz="4400" b="1" i="0" u="none" strike="noStrike" kern="1200" cap="none" spc="0" normalizeH="0" baseline="0" noProof="0">
                <a:ln>
                  <a:noFill/>
                </a:ln>
                <a:solidFill>
                  <a:srgbClr val="077C9C"/>
                </a:solidFill>
                <a:effectLst/>
                <a:uLnTx/>
                <a:uFillTx/>
              </a:rPr>
              <a:t> statements by belief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srgbClr val="077C9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727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ja Rural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92b6901-d576-490a-ace4-e0bcfbbc38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B1E9C77083614689E8642E2CAFD896" ma:contentTypeVersion="11" ma:contentTypeDescription="Crear nuevo documento." ma:contentTypeScope="" ma:versionID="702710884afff8044595afecd4ccae40">
  <xsd:schema xmlns:xsd="http://www.w3.org/2001/XMLSchema" xmlns:xs="http://www.w3.org/2001/XMLSchema" xmlns:p="http://schemas.microsoft.com/office/2006/metadata/properties" xmlns:ns3="b92b6901-d576-490a-ace4-e0bcfbbc38ce" xmlns:ns4="fbd759dc-9288-46f6-bdbe-cf1f98ebe729" targetNamespace="http://schemas.microsoft.com/office/2006/metadata/properties" ma:root="true" ma:fieldsID="ce263d473372358097680060389d7698" ns3:_="" ns4:_="">
    <xsd:import namespace="b92b6901-d576-490a-ace4-e0bcfbbc38ce"/>
    <xsd:import namespace="fbd759dc-9288-46f6-bdbe-cf1f98ebe72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b6901-d576-490a-ace4-e0bcfbbc38ce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759dc-9288-46f6-bdbe-cf1f98ebe72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861A00-BB51-4773-BB21-317A43954808}">
  <ds:schemaRefs>
    <ds:schemaRef ds:uri="http://purl.org/dc/terms/"/>
    <ds:schemaRef ds:uri="http://purl.org/dc/elements/1.1/"/>
    <ds:schemaRef ds:uri="b92b6901-d576-490a-ace4-e0bcfbbc38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fbd759dc-9288-46f6-bdbe-cf1f98ebe72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920CF1-506A-4BF8-93A0-8590D63118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7EC2BB-B054-4A5E-9480-BA878E46384C}">
  <ds:schemaRefs>
    <ds:schemaRef ds:uri="b92b6901-d576-490a-ace4-e0bcfbbc38ce"/>
    <ds:schemaRef ds:uri="fbd759dc-9288-46f6-bdbe-cf1f98ebe7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1184</Words>
  <Application>Microsoft Macintosh PowerPoint</Application>
  <PresentationFormat>Personalizzato</PresentationFormat>
  <Paragraphs>344</Paragraphs>
  <Slides>35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Calibri</vt:lpstr>
      <vt:lpstr>Tenorite</vt:lpstr>
      <vt:lpstr>Aptos</vt:lpstr>
      <vt:lpstr>Arial</vt:lpstr>
      <vt:lpstr>Kollektif Bold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Medios DENARIA</dc:title>
  <dc:creator>Blanca Lladó</dc:creator>
  <cp:lastModifiedBy>Microsoft Office User</cp:lastModifiedBy>
  <cp:revision>20</cp:revision>
  <dcterms:created xsi:type="dcterms:W3CDTF">2006-08-16T00:00:00Z</dcterms:created>
  <dcterms:modified xsi:type="dcterms:W3CDTF">2024-03-04T09:05:13Z</dcterms:modified>
  <dc:identifier>DAEqKmVyldA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0x01010033B1E9C77083614689E8642E2CAFD896</vt:lpwstr>
  </property>
</Properties>
</file>